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619" r:id="rId2"/>
    <p:sldId id="657" r:id="rId3"/>
    <p:sldId id="624" r:id="rId4"/>
    <p:sldId id="663" r:id="rId5"/>
    <p:sldId id="622" r:id="rId6"/>
    <p:sldId id="625" r:id="rId7"/>
    <p:sldId id="658" r:id="rId8"/>
    <p:sldId id="659" r:id="rId9"/>
    <p:sldId id="664" r:id="rId10"/>
    <p:sldId id="660" r:id="rId11"/>
    <p:sldId id="626" r:id="rId12"/>
    <p:sldId id="627" r:id="rId13"/>
    <p:sldId id="628" r:id="rId14"/>
    <p:sldId id="629" r:id="rId15"/>
    <p:sldId id="630" r:id="rId16"/>
    <p:sldId id="631" r:id="rId17"/>
    <p:sldId id="632" r:id="rId18"/>
    <p:sldId id="633" r:id="rId19"/>
    <p:sldId id="661" r:id="rId20"/>
    <p:sldId id="637" r:id="rId21"/>
    <p:sldId id="635" r:id="rId22"/>
    <p:sldId id="638" r:id="rId23"/>
    <p:sldId id="634" r:id="rId24"/>
    <p:sldId id="636" r:id="rId25"/>
    <p:sldId id="639" r:id="rId26"/>
    <p:sldId id="641" r:id="rId27"/>
    <p:sldId id="642" r:id="rId28"/>
    <p:sldId id="640" r:id="rId29"/>
    <p:sldId id="643" r:id="rId30"/>
    <p:sldId id="644" r:id="rId31"/>
    <p:sldId id="655" r:id="rId32"/>
    <p:sldId id="645" r:id="rId33"/>
    <p:sldId id="646" r:id="rId34"/>
    <p:sldId id="647" r:id="rId35"/>
    <p:sldId id="662" r:id="rId36"/>
    <p:sldId id="648" r:id="rId37"/>
    <p:sldId id="656" r:id="rId38"/>
    <p:sldId id="649" r:id="rId39"/>
    <p:sldId id="620"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5B"/>
    <a:srgbClr val="B9B9B9"/>
    <a:srgbClr val="D7D7DF"/>
    <a:srgbClr val="F39222"/>
    <a:srgbClr val="2A2A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6379" autoAdjust="0"/>
  </p:normalViewPr>
  <p:slideViewPr>
    <p:cSldViewPr snapToGrid="0">
      <p:cViewPr varScale="1">
        <p:scale>
          <a:sx n="86" d="100"/>
          <a:sy n="86" d="100"/>
        </p:scale>
        <p:origin x="1554"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43C7D12-7560-477E-A795-10F3B6D6E6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5995C2D-EA44-45F5-92D4-244DC50F8D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38A0C8-6052-4FBB-BB08-51874281D47F}" type="datetimeFigureOut">
              <a:rPr lang="fr-FR" smtClean="0"/>
              <a:t>31/05/2023</a:t>
            </a:fld>
            <a:endParaRPr lang="fr-FR"/>
          </a:p>
        </p:txBody>
      </p:sp>
      <p:sp>
        <p:nvSpPr>
          <p:cNvPr id="4" name="Espace réservé du pied de page 3">
            <a:extLst>
              <a:ext uri="{FF2B5EF4-FFF2-40B4-BE49-F238E27FC236}">
                <a16:creationId xmlns:a16="http://schemas.microsoft.com/office/drawing/2014/main" id="{B23D03B4-3331-4BF7-A612-5D44B295D0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5A76F7F-8285-4D39-9328-1685DAE5CF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7B5322-82E1-4507-9300-44BB7D4EECB3}" type="slidenum">
              <a:rPr lang="fr-FR" smtClean="0"/>
              <a:t>‹N°›</a:t>
            </a:fld>
            <a:endParaRPr lang="fr-FR"/>
          </a:p>
        </p:txBody>
      </p:sp>
    </p:spTree>
    <p:extLst>
      <p:ext uri="{BB962C8B-B14F-4D97-AF65-F5344CB8AC3E}">
        <p14:creationId xmlns:p14="http://schemas.microsoft.com/office/powerpoint/2010/main" val="4282140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8FFF4-2752-4043-92C4-3C1326E03594}" type="datetimeFigureOut">
              <a:rPr lang="fr-FR" smtClean="0"/>
              <a:t>31/05/2023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8CCA2-FAB7-45BC-A74C-A635A80F7B73}" type="slidenum">
              <a:rPr lang="fr-FR" smtClean="0"/>
              <a:t>‹N°›</a:t>
            </a:fld>
            <a:endParaRPr lang="fr-FR"/>
          </a:p>
        </p:txBody>
      </p:sp>
    </p:spTree>
    <p:extLst>
      <p:ext uri="{BB962C8B-B14F-4D97-AF65-F5344CB8AC3E}">
        <p14:creationId xmlns:p14="http://schemas.microsoft.com/office/powerpoint/2010/main" val="427000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V0,1</a:t>
            </a:r>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a:t>
            </a:fld>
            <a:endParaRPr lang="fr-FR"/>
          </a:p>
        </p:txBody>
      </p:sp>
    </p:spTree>
    <p:extLst>
      <p:ext uri="{BB962C8B-B14F-4D97-AF65-F5344CB8AC3E}">
        <p14:creationId xmlns:p14="http://schemas.microsoft.com/office/powerpoint/2010/main" val="320468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dirty="0">
                <a:latin typeface="Arial Narrow" panose="020B0606020202030204" pitchFamily="34" charset="0"/>
              </a:rPr>
              <a:t>Danger cyber</a:t>
            </a:r>
          </a:p>
          <a:p>
            <a:pPr marL="400050" lvl="1" indent="0" algn="just">
              <a:buNone/>
            </a:pPr>
            <a:r>
              <a:rPr lang="fr-FR" sz="1200" dirty="0">
                <a:solidFill>
                  <a:schemeClr val="tx1"/>
                </a:solidFill>
                <a:latin typeface="Arial Narrow" panose="020B0606020202030204" pitchFamily="34" charset="0"/>
              </a:rPr>
              <a:t>Elément, personne, groupe de personne ou organisation susceptible d’engendrer un </a:t>
            </a:r>
            <a:r>
              <a:rPr lang="fr-FR" sz="1200" b="1" dirty="0">
                <a:solidFill>
                  <a:schemeClr val="tx1"/>
                </a:solidFill>
                <a:latin typeface="Arial Narrow" panose="020B0606020202030204" pitchFamily="34" charset="0"/>
              </a:rPr>
              <a:t>risque cyber</a:t>
            </a:r>
          </a:p>
          <a:p>
            <a:pPr marL="0" lvl="1" indent="0" algn="just">
              <a:buFont typeface="Arial"/>
              <a:buNone/>
            </a:pPr>
            <a:r>
              <a:rPr lang="fr-FR" sz="1200" b="1" dirty="0">
                <a:solidFill>
                  <a:srgbClr val="1E598E"/>
                </a:solidFill>
                <a:latin typeface="Arial Narrow" panose="020B0606020202030204" pitchFamily="34" charset="0"/>
              </a:rPr>
              <a:t>Risque cyber</a:t>
            </a:r>
          </a:p>
          <a:p>
            <a:pPr marL="400050" lvl="1" indent="0" algn="just">
              <a:buNone/>
            </a:pPr>
            <a:r>
              <a:rPr lang="fr-FR" sz="1200" b="1" dirty="0">
                <a:solidFill>
                  <a:schemeClr val="tx1"/>
                </a:solidFill>
                <a:latin typeface="Arial Narrow" panose="020B0606020202030204" pitchFamily="34" charset="0"/>
              </a:rPr>
              <a:t>Risque</a:t>
            </a:r>
            <a:r>
              <a:rPr lang="fr-FR" sz="1200" dirty="0">
                <a:solidFill>
                  <a:schemeClr val="tx1"/>
                </a:solidFill>
                <a:latin typeface="Arial Narrow" panose="020B0606020202030204" pitchFamily="34" charset="0"/>
              </a:rPr>
              <a:t> portant sur le système d’information ayant pour origine le cyberespace.</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11</a:t>
            </a:fld>
            <a:endParaRPr lang="fr-FR"/>
          </a:p>
        </p:txBody>
      </p:sp>
    </p:spTree>
    <p:extLst>
      <p:ext uri="{BB962C8B-B14F-4D97-AF65-F5344CB8AC3E}">
        <p14:creationId xmlns:p14="http://schemas.microsoft.com/office/powerpoint/2010/main" val="4107680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https://actu.fr/hauts-de-france/lille_59350/piratage-informatique-de-la-ville-de-lille-10-jours-apres-il-faut-toujours-s-adapter_58002688.html</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12</a:t>
            </a:fld>
            <a:endParaRPr lang="fr-FR"/>
          </a:p>
        </p:txBody>
      </p:sp>
    </p:spTree>
    <p:extLst>
      <p:ext uri="{BB962C8B-B14F-4D97-AF65-F5344CB8AC3E}">
        <p14:creationId xmlns:p14="http://schemas.microsoft.com/office/powerpoint/2010/main" val="204632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Commune de 23000 habitants environ</a:t>
            </a:r>
          </a:p>
          <a:p>
            <a:r>
              <a:rPr lang="fr-FR" dirty="0"/>
              <a:t>Article à lire pour maitriser l’exemple : https://www.20minutes.fr/faits_divers/3233867-20220211-saint-cloud-la-mairie-refuse-de-verser-la-rancon-les-hackers-font-fuiter-des-documents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EXEMPLE PRINCIPAL chantage RGPD</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13</a:t>
            </a:fld>
            <a:endParaRPr lang="fr-FR"/>
          </a:p>
        </p:txBody>
      </p:sp>
    </p:spTree>
    <p:extLst>
      <p:ext uri="{BB962C8B-B14F-4D97-AF65-F5344CB8AC3E}">
        <p14:creationId xmlns:p14="http://schemas.microsoft.com/office/powerpoint/2010/main" val="2024501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de nom de petites collectivités ou d’agents en source ouverte</a:t>
            </a:r>
          </a:p>
          <a:p>
            <a:r>
              <a:rPr lang="fr-FR" dirty="0"/>
              <a:t>Article à lire pour maitriser l’exemple : https://www.lavoixdunord.fr/666095/article/2019-11-15/arnaque-le-departement-du-nord-recouvre-les-800-000-euros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Article à lire pour maitriser l’exemple :  https://www.lagazettedescommunes.com/818635/fausse-facture-nouveaux-rib-des-collectivites-piegees-par-des-arnaques-au-faux-ordre-de-virement/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EXEMPLE PRINCIPAL faux supports, changement de RIB</a:t>
            </a:r>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14</a:t>
            </a:fld>
            <a:endParaRPr lang="fr-FR"/>
          </a:p>
        </p:txBody>
      </p:sp>
    </p:spTree>
    <p:extLst>
      <p:ext uri="{BB962C8B-B14F-4D97-AF65-F5344CB8AC3E}">
        <p14:creationId xmlns:p14="http://schemas.microsoft.com/office/powerpoint/2010/main" val="267340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Pas de nom de petites collectivités en source ouverte </a:t>
            </a:r>
          </a:p>
          <a:p>
            <a:r>
              <a:rPr lang="fr-FR" dirty="0"/>
              <a:t>Article à lire pour maitriser l’exemple : https://www.francebleu.fr/infos/faits-divers-justice/saint-malo-la-mairie-victime-d-une-arnaque-telephonique-80-000-euros-1478876366</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EXEMPLE PRINCIPAL surfacturation téléphonique, hébergement </a:t>
            </a:r>
            <a:r>
              <a:rPr lang="fr-FR" sz="1200" dirty="0" err="1"/>
              <a:t>pédo-pornographique</a:t>
            </a:r>
            <a:r>
              <a:rPr lang="fr-FR" sz="1200" dirty="0"/>
              <a:t>, logiciel malveillant de </a:t>
            </a:r>
            <a:r>
              <a:rPr lang="fr-FR" sz="1200" dirty="0" err="1"/>
              <a:t>cryptominage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15</a:t>
            </a:fld>
            <a:endParaRPr lang="fr-FR"/>
          </a:p>
        </p:txBody>
      </p:sp>
    </p:spTree>
    <p:extLst>
      <p:ext uri="{BB962C8B-B14F-4D97-AF65-F5344CB8AC3E}">
        <p14:creationId xmlns:p14="http://schemas.microsoft.com/office/powerpoint/2010/main" val="384634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Population 4600 habitants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Article à lire pour maitriser l’exemple :  https://www.sudouest.fr/charente/barbezieux-saint-hilaire/le-site-internet-de-la-mairie-de-barbezieux-pirate-8709433.php</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EXEMPLE PRINCIPAL apologie du terrorisme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16</a:t>
            </a:fld>
            <a:endParaRPr lang="fr-FR"/>
          </a:p>
        </p:txBody>
      </p:sp>
    </p:spTree>
    <p:extLst>
      <p:ext uri="{BB962C8B-B14F-4D97-AF65-F5344CB8AC3E}">
        <p14:creationId xmlns:p14="http://schemas.microsoft.com/office/powerpoint/2010/main" val="3505323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Population 4460 habitants</a:t>
            </a:r>
          </a:p>
          <a:p>
            <a:r>
              <a:rPr lang="fr-FR" dirty="0"/>
              <a:t>Article à lire pour maitriser l’exemple : https://www.francebleu.fr/infos/faits-divers-justice/sarthe-une-mairie-piratee-des-milliers-de-courriels-frauduleux-envoyes-dans-toute-la-france-1611673487</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EXEMPLE PRINCIPAL espionnage, spam</a:t>
            </a:r>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17</a:t>
            </a:fld>
            <a:endParaRPr lang="fr-FR"/>
          </a:p>
        </p:txBody>
      </p:sp>
    </p:spTree>
    <p:extLst>
      <p:ext uri="{BB962C8B-B14F-4D97-AF65-F5344CB8AC3E}">
        <p14:creationId xmlns:p14="http://schemas.microsoft.com/office/powerpoint/2010/main" val="79120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10 questions, 4 niveaux de réponse pour chaque</a:t>
            </a:r>
          </a:p>
          <a:p>
            <a:r>
              <a:rPr lang="fr-FR" dirty="0"/>
              <a:t>Logique cumulative : pour passer du niveau 1 au niveau 2, il faut appliquer la niveau 1</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18</a:t>
            </a:fld>
            <a:endParaRPr lang="fr-FR"/>
          </a:p>
        </p:txBody>
      </p:sp>
    </p:spTree>
    <p:extLst>
      <p:ext uri="{BB962C8B-B14F-4D97-AF65-F5344CB8AC3E}">
        <p14:creationId xmlns:p14="http://schemas.microsoft.com/office/powerpoint/2010/main" val="3092903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10 questions, 4 niveaux de réponse pour chaque</a:t>
            </a:r>
          </a:p>
          <a:p>
            <a:r>
              <a:rPr lang="fr-FR" dirty="0"/>
              <a:t>Logique cumulative : pour passer du niveau 1 au niveau 2, il faut appliquer la niveau 1</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19</a:t>
            </a:fld>
            <a:endParaRPr lang="fr-FR"/>
          </a:p>
        </p:txBody>
      </p:sp>
    </p:spTree>
    <p:extLst>
      <p:ext uri="{BB962C8B-B14F-4D97-AF65-F5344CB8AC3E}">
        <p14:creationId xmlns:p14="http://schemas.microsoft.com/office/powerpoint/2010/main" val="3868784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20</a:t>
            </a:fld>
            <a:endParaRPr lang="fr-FR"/>
          </a:p>
        </p:txBody>
      </p:sp>
    </p:spTree>
    <p:extLst>
      <p:ext uri="{BB962C8B-B14F-4D97-AF65-F5344CB8AC3E}">
        <p14:creationId xmlns:p14="http://schemas.microsoft.com/office/powerpoint/2010/main" val="222934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statistiques ne laissent aucun doute sur l’urgence à réagir face aux risques cyber.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Plan de relance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a:t>
            </a:fld>
            <a:endParaRPr lang="fr-FR"/>
          </a:p>
        </p:txBody>
      </p:sp>
    </p:spTree>
    <p:extLst>
      <p:ext uri="{BB962C8B-B14F-4D97-AF65-F5344CB8AC3E}">
        <p14:creationId xmlns:p14="http://schemas.microsoft.com/office/powerpoint/2010/main" val="242570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21</a:t>
            </a:fld>
            <a:endParaRPr lang="fr-FR"/>
          </a:p>
        </p:txBody>
      </p:sp>
    </p:spTree>
    <p:extLst>
      <p:ext uri="{BB962C8B-B14F-4D97-AF65-F5344CB8AC3E}">
        <p14:creationId xmlns:p14="http://schemas.microsoft.com/office/powerpoint/2010/main" val="3991029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22</a:t>
            </a:fld>
            <a:endParaRPr lang="fr-FR"/>
          </a:p>
        </p:txBody>
      </p:sp>
    </p:spTree>
    <p:extLst>
      <p:ext uri="{BB962C8B-B14F-4D97-AF65-F5344CB8AC3E}">
        <p14:creationId xmlns:p14="http://schemas.microsoft.com/office/powerpoint/2010/main" val="3324905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23</a:t>
            </a:fld>
            <a:endParaRPr lang="fr-FR"/>
          </a:p>
        </p:txBody>
      </p:sp>
    </p:spTree>
    <p:extLst>
      <p:ext uri="{BB962C8B-B14F-4D97-AF65-F5344CB8AC3E}">
        <p14:creationId xmlns:p14="http://schemas.microsoft.com/office/powerpoint/2010/main" val="1973983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24</a:t>
            </a:fld>
            <a:endParaRPr lang="fr-FR"/>
          </a:p>
        </p:txBody>
      </p:sp>
    </p:spTree>
    <p:extLst>
      <p:ext uri="{BB962C8B-B14F-4D97-AF65-F5344CB8AC3E}">
        <p14:creationId xmlns:p14="http://schemas.microsoft.com/office/powerpoint/2010/main" val="3969300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25</a:t>
            </a:fld>
            <a:endParaRPr lang="fr-FR"/>
          </a:p>
        </p:txBody>
      </p:sp>
    </p:spTree>
    <p:extLst>
      <p:ext uri="{BB962C8B-B14F-4D97-AF65-F5344CB8AC3E}">
        <p14:creationId xmlns:p14="http://schemas.microsoft.com/office/powerpoint/2010/main" val="3797108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26</a:t>
            </a:fld>
            <a:endParaRPr lang="fr-FR"/>
          </a:p>
        </p:txBody>
      </p:sp>
    </p:spTree>
    <p:extLst>
      <p:ext uri="{BB962C8B-B14F-4D97-AF65-F5344CB8AC3E}">
        <p14:creationId xmlns:p14="http://schemas.microsoft.com/office/powerpoint/2010/main" val="3260636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27</a:t>
            </a:fld>
            <a:endParaRPr lang="fr-FR"/>
          </a:p>
        </p:txBody>
      </p:sp>
    </p:spTree>
    <p:extLst>
      <p:ext uri="{BB962C8B-B14F-4D97-AF65-F5344CB8AC3E}">
        <p14:creationId xmlns:p14="http://schemas.microsoft.com/office/powerpoint/2010/main" val="3027190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28</a:t>
            </a:fld>
            <a:endParaRPr lang="fr-FR"/>
          </a:p>
        </p:txBody>
      </p:sp>
    </p:spTree>
    <p:extLst>
      <p:ext uri="{BB962C8B-B14F-4D97-AF65-F5344CB8AC3E}">
        <p14:creationId xmlns:p14="http://schemas.microsoft.com/office/powerpoint/2010/main" val="1205642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29</a:t>
            </a:fld>
            <a:endParaRPr lang="fr-FR"/>
          </a:p>
        </p:txBody>
      </p:sp>
    </p:spTree>
    <p:extLst>
      <p:ext uri="{BB962C8B-B14F-4D97-AF65-F5344CB8AC3E}">
        <p14:creationId xmlns:p14="http://schemas.microsoft.com/office/powerpoint/2010/main" val="2927604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quoi servent les graphiques et comment les interprétés ?</a:t>
            </a:r>
          </a:p>
          <a:p>
            <a:endParaRPr lang="fr-FR" dirty="0"/>
          </a:p>
          <a:p>
            <a:r>
              <a:rPr lang="fr-FR" dirty="0"/>
              <a:t>Le graph en bas à gauche prend en compte la perception du danger et il s’agit d’une répartition indiquant en % ce qui doit être traité en priorité,</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30</a:t>
            </a:fld>
            <a:endParaRPr lang="fr-FR"/>
          </a:p>
        </p:txBody>
      </p:sp>
    </p:spTree>
    <p:extLst>
      <p:ext uri="{BB962C8B-B14F-4D97-AF65-F5344CB8AC3E}">
        <p14:creationId xmlns:p14="http://schemas.microsoft.com/office/powerpoint/2010/main" val="238088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statistiques ne laissent aucun doute sur l’urgence à réagir face aux risques cyber.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Plan de relance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4</a:t>
            </a:fld>
            <a:endParaRPr lang="fr-FR"/>
          </a:p>
        </p:txBody>
      </p:sp>
    </p:spTree>
    <p:extLst>
      <p:ext uri="{BB962C8B-B14F-4D97-AF65-F5344CB8AC3E}">
        <p14:creationId xmlns:p14="http://schemas.microsoft.com/office/powerpoint/2010/main" val="665498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Deux possibilités : choisir l’arbitrage basé sur des critères de sécurité ou choisir soi-même en </a:t>
            </a:r>
            <a:r>
              <a:rPr lang="fr-FR" dirty="0" err="1"/>
              <a:t>prennat</a:t>
            </a:r>
            <a:r>
              <a:rPr lang="fr-FR" dirty="0"/>
              <a:t> en compte d’autres critères d’arbitrage,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Critères d’arbitrage sécurité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Principe du maillon faible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4 fondamentaux</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32</a:t>
            </a:fld>
            <a:endParaRPr lang="fr-FR"/>
          </a:p>
        </p:txBody>
      </p:sp>
    </p:spTree>
    <p:extLst>
      <p:ext uri="{BB962C8B-B14F-4D97-AF65-F5344CB8AC3E}">
        <p14:creationId xmlns:p14="http://schemas.microsoft.com/office/powerpoint/2010/main" val="480867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les pictogrammes pour l’aide à la décision,</a:t>
            </a:r>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33</a:t>
            </a:fld>
            <a:endParaRPr lang="fr-FR"/>
          </a:p>
        </p:txBody>
      </p:sp>
    </p:spTree>
    <p:extLst>
      <p:ext uri="{BB962C8B-B14F-4D97-AF65-F5344CB8AC3E}">
        <p14:creationId xmlns:p14="http://schemas.microsoft.com/office/powerpoint/2010/main" val="966247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Copie d’écran à modifier pour adapter à l’OPSN</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34</a:t>
            </a:fld>
            <a:endParaRPr lang="fr-FR"/>
          </a:p>
        </p:txBody>
      </p:sp>
    </p:spTree>
    <p:extLst>
      <p:ext uri="{BB962C8B-B14F-4D97-AF65-F5344CB8AC3E}">
        <p14:creationId xmlns:p14="http://schemas.microsoft.com/office/powerpoint/2010/main" val="1971188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structure a-t-elle la capacité à s’organiser et mettre en œuvre des mesures de cybersécurité efficaces ?</a:t>
            </a:r>
          </a:p>
          <a:p>
            <a:endParaRPr lang="fr-FR" dirty="0"/>
          </a:p>
          <a:p>
            <a:r>
              <a:rPr lang="fr-FR" dirty="0"/>
              <a:t>Le référent cyber dispose-t-il des </a:t>
            </a:r>
            <a:r>
              <a:rPr lang="fr-FR" b="1" dirty="0"/>
              <a:t>connaissances</a:t>
            </a:r>
            <a:r>
              <a:rPr lang="fr-FR" dirty="0"/>
              <a:t> nécessaires à ses missions ?</a:t>
            </a:r>
          </a:p>
          <a:p>
            <a:r>
              <a:rPr lang="fr-FR" b="1" dirty="0"/>
              <a:t>L’organisation</a:t>
            </a:r>
            <a:r>
              <a:rPr lang="fr-FR" dirty="0"/>
              <a:t> de la coter permet-elle de mettre en œuvre le plan de traitement ?</a:t>
            </a:r>
          </a:p>
          <a:p>
            <a:r>
              <a:rPr lang="fr-FR" dirty="0"/>
              <a:t>Le référent cyber est-il convaincu et </a:t>
            </a:r>
            <a:r>
              <a:rPr lang="fr-FR" b="1" dirty="0"/>
              <a:t>motivé</a:t>
            </a:r>
            <a:r>
              <a:rPr lang="fr-FR" dirty="0"/>
              <a:t> à l’issue de la session ?</a:t>
            </a:r>
          </a:p>
          <a:p>
            <a:r>
              <a:rPr lang="fr-FR" dirty="0"/>
              <a:t>La collectivité a-t-elle </a:t>
            </a:r>
            <a:r>
              <a:rPr lang="fr-FR" b="1" dirty="0"/>
              <a:t>exécuté</a:t>
            </a:r>
            <a:r>
              <a:rPr lang="fr-FR" dirty="0"/>
              <a:t> ce qu’elle avait prévu ?</a:t>
            </a:r>
          </a:p>
          <a:p>
            <a:r>
              <a:rPr lang="fr-FR" dirty="0"/>
              <a:t>La collectivités est-elle mature sur les </a:t>
            </a:r>
            <a:r>
              <a:rPr lang="fr-FR" b="1" dirty="0"/>
              <a:t>fondamentaux</a:t>
            </a:r>
            <a:r>
              <a:rPr lang="fr-FR" dirty="0"/>
              <a:t> de la sécurité ?</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35</a:t>
            </a:fld>
            <a:endParaRPr lang="fr-FR"/>
          </a:p>
        </p:txBody>
      </p:sp>
    </p:spTree>
    <p:extLst>
      <p:ext uri="{BB962C8B-B14F-4D97-AF65-F5344CB8AC3E}">
        <p14:creationId xmlns:p14="http://schemas.microsoft.com/office/powerpoint/2010/main" val="1262958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structure a-t-elle la capacité à s’organiser et mettre en œuvre des mesures de cybersécurité efficaces ?</a:t>
            </a:r>
          </a:p>
          <a:p>
            <a:endParaRPr lang="fr-FR" dirty="0"/>
          </a:p>
          <a:p>
            <a:r>
              <a:rPr lang="fr-FR" dirty="0"/>
              <a:t>Le référent cyber dispose-t-il des </a:t>
            </a:r>
            <a:r>
              <a:rPr lang="fr-FR" b="1" dirty="0"/>
              <a:t>connaissances</a:t>
            </a:r>
            <a:r>
              <a:rPr lang="fr-FR" dirty="0"/>
              <a:t> nécessaires à ses missions ?</a:t>
            </a:r>
          </a:p>
          <a:p>
            <a:r>
              <a:rPr lang="fr-FR" b="1" dirty="0"/>
              <a:t>L’organisation</a:t>
            </a:r>
            <a:r>
              <a:rPr lang="fr-FR" dirty="0"/>
              <a:t> de la coter permet-elle de mettre en œuvre le plan de traitement ?</a:t>
            </a:r>
          </a:p>
          <a:p>
            <a:r>
              <a:rPr lang="fr-FR" dirty="0"/>
              <a:t>Le référent cyber est-il convaincu et </a:t>
            </a:r>
            <a:r>
              <a:rPr lang="fr-FR" b="1" dirty="0"/>
              <a:t>motivé</a:t>
            </a:r>
            <a:r>
              <a:rPr lang="fr-FR" dirty="0"/>
              <a:t> à l’issue de la session ?</a:t>
            </a:r>
          </a:p>
          <a:p>
            <a:r>
              <a:rPr lang="fr-FR" dirty="0"/>
              <a:t>La collectivité a-t-elle </a:t>
            </a:r>
            <a:r>
              <a:rPr lang="fr-FR" b="1" dirty="0"/>
              <a:t>exécuté</a:t>
            </a:r>
            <a:r>
              <a:rPr lang="fr-FR" dirty="0"/>
              <a:t> ce qu’elle avait prévu ?</a:t>
            </a:r>
          </a:p>
          <a:p>
            <a:r>
              <a:rPr lang="fr-FR" dirty="0"/>
              <a:t>La collectivités est-elle mature sur les </a:t>
            </a:r>
            <a:r>
              <a:rPr lang="fr-FR" b="1" dirty="0"/>
              <a:t>fondamentaux</a:t>
            </a:r>
            <a:r>
              <a:rPr lang="fr-FR" dirty="0"/>
              <a:t> de la sécurité ?</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36</a:t>
            </a:fld>
            <a:endParaRPr lang="fr-FR"/>
          </a:p>
        </p:txBody>
      </p:sp>
    </p:spTree>
    <p:extLst>
      <p:ext uri="{BB962C8B-B14F-4D97-AF65-F5344CB8AC3E}">
        <p14:creationId xmlns:p14="http://schemas.microsoft.com/office/powerpoint/2010/main" val="2061072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il faut faire manipuler en indiquant dans le logiciel comment ouvrir les documents et parcourir le plan de chaque document.</a:t>
            </a:r>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38</a:t>
            </a:fld>
            <a:endParaRPr lang="fr-FR"/>
          </a:p>
        </p:txBody>
      </p:sp>
    </p:spTree>
    <p:extLst>
      <p:ext uri="{BB962C8B-B14F-4D97-AF65-F5344CB8AC3E}">
        <p14:creationId xmlns:p14="http://schemas.microsoft.com/office/powerpoint/2010/main" val="36233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Nous considérons qu’une majorité de participants n’aura pas de compétences techniques et une vision partiel de son parc informatique liée aux achats. Par contre les participants connaitrons les missions d’une collectivités et les métiers associés. Nous présentons le périmètre cyber par le prisme de notions connues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5</a:t>
            </a:fld>
            <a:endParaRPr lang="fr-FR"/>
          </a:p>
        </p:txBody>
      </p:sp>
    </p:spTree>
    <p:extLst>
      <p:ext uri="{BB962C8B-B14F-4D97-AF65-F5344CB8AC3E}">
        <p14:creationId xmlns:p14="http://schemas.microsoft.com/office/powerpoint/2010/main" val="182556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i="0" u="none" strike="noStrike" kern="1200" dirty="0">
                <a:solidFill>
                  <a:srgbClr val="000000"/>
                </a:solidFill>
                <a:effectLst/>
                <a:latin typeface="Calibri" panose="020F0502020204030204" pitchFamily="34" charset="0"/>
                <a:ea typeface="+mn-ea"/>
                <a:cs typeface="+mn-cs"/>
              </a:rPr>
              <a:t>Principe de la démarche</a:t>
            </a:r>
            <a:r>
              <a:rPr lang="fr-FR" sz="1000" b="0" dirty="0">
                <a:latin typeface="Arial Narrow" panose="020B0606020202030204" pitchFamily="34" charset="0"/>
              </a:rPr>
              <a:t> </a:t>
            </a:r>
            <a:r>
              <a:rPr lang="fr-FR" sz="1000" b="0" dirty="0">
                <a:solidFill>
                  <a:schemeClr val="tx1"/>
                </a:solidFill>
                <a:latin typeface="Arial Narrow" panose="020B0606020202030204" pitchFamily="34" charset="0"/>
              </a:rPr>
              <a:t>des attaquants attaquent et votre système d’information et nous allons identifier des mesures pour les en empêcher</a:t>
            </a:r>
          </a:p>
          <a:p>
            <a:pPr algn="just"/>
            <a:r>
              <a:rPr lang="fr-FR" sz="1200" b="1" i="0" u="none" strike="noStrike" dirty="0">
                <a:solidFill>
                  <a:srgbClr val="000000"/>
                </a:solidFill>
                <a:effectLst/>
                <a:latin typeface="Calibri" panose="020F0502020204030204" pitchFamily="34" charset="0"/>
              </a:rPr>
              <a:t>Dangers cyber</a:t>
            </a:r>
            <a:r>
              <a:rPr lang="fr-FR" sz="1200" dirty="0"/>
              <a:t> </a:t>
            </a:r>
            <a:r>
              <a:rPr lang="fr-FR" sz="1200" b="0" i="0" u="none" strike="noStrike" dirty="0">
                <a:solidFill>
                  <a:srgbClr val="000000"/>
                </a:solidFill>
                <a:effectLst/>
                <a:latin typeface="Calibri" panose="020F0502020204030204" pitchFamily="34" charset="0"/>
              </a:rPr>
              <a:t>Sabotage, demande de rançon</a:t>
            </a:r>
            <a:r>
              <a:rPr lang="fr-FR" dirty="0"/>
              <a:t> </a:t>
            </a:r>
            <a:r>
              <a:rPr lang="fr-FR" sz="1200" b="0" i="0" u="none" strike="noStrike" dirty="0">
                <a:solidFill>
                  <a:srgbClr val="000000"/>
                </a:solidFill>
                <a:effectLst/>
                <a:latin typeface="Calibri" panose="020F0502020204030204" pitchFamily="34" charset="0"/>
              </a:rPr>
              <a:t>Vol, recel de données, publication de données des citoyens</a:t>
            </a:r>
            <a:r>
              <a:rPr lang="fr-FR" dirty="0"/>
              <a:t> </a:t>
            </a:r>
            <a:r>
              <a:rPr lang="fr-FR" sz="1200" b="0" i="0" u="none" strike="noStrike" dirty="0">
                <a:solidFill>
                  <a:srgbClr val="000000"/>
                </a:solidFill>
                <a:effectLst/>
                <a:latin typeface="Calibri" panose="020F0502020204030204" pitchFamily="34" charset="0"/>
              </a:rPr>
              <a:t>Détournement de fonds </a:t>
            </a:r>
            <a:r>
              <a:rPr lang="fr-FR" dirty="0"/>
              <a:t> </a:t>
            </a:r>
            <a:r>
              <a:rPr lang="fr-FR" sz="1200" b="0" i="0" u="none" strike="noStrike" dirty="0">
                <a:solidFill>
                  <a:srgbClr val="000000"/>
                </a:solidFill>
                <a:effectLst/>
                <a:latin typeface="Calibri" panose="020F0502020204030204" pitchFamily="34" charset="0"/>
              </a:rPr>
              <a:t>Détournement de ressources informatiques</a:t>
            </a:r>
            <a:r>
              <a:rPr lang="fr-FR" dirty="0"/>
              <a:t> </a:t>
            </a:r>
            <a:r>
              <a:rPr lang="fr-FR" sz="1200" b="0" i="0" u="none" strike="noStrike" dirty="0">
                <a:solidFill>
                  <a:srgbClr val="000000"/>
                </a:solidFill>
                <a:effectLst/>
                <a:latin typeface="Calibri" panose="020F0502020204030204" pitchFamily="34" charset="0"/>
              </a:rPr>
              <a:t>Défiguration du site internet</a:t>
            </a:r>
            <a:r>
              <a:rPr lang="fr-FR" dirty="0"/>
              <a:t> </a:t>
            </a:r>
            <a:r>
              <a:rPr lang="fr-FR" sz="1200" b="0" i="0" u="none" strike="noStrike" dirty="0">
                <a:solidFill>
                  <a:srgbClr val="000000"/>
                </a:solidFill>
                <a:effectLst/>
                <a:latin typeface="Calibri" panose="020F0502020204030204" pitchFamily="34" charset="0"/>
              </a:rPr>
              <a:t>Piratage de compte de messagerie</a:t>
            </a:r>
            <a:r>
              <a:rPr lang="fr-FR" dirty="0"/>
              <a:t> </a:t>
            </a:r>
            <a:endParaRPr lang="fr-FR" sz="1000" b="0" dirty="0">
              <a:solidFill>
                <a:schemeClr val="tx1"/>
              </a:solidFill>
              <a:latin typeface="Arial Narrow" panose="020B0606020202030204" pitchFamily="34" charset="0"/>
            </a:endParaRPr>
          </a:p>
          <a:p>
            <a:pPr algn="just"/>
            <a:r>
              <a:rPr lang="fr-FR" sz="1200" b="1" i="0" u="none" strike="noStrike" dirty="0">
                <a:solidFill>
                  <a:srgbClr val="000000"/>
                </a:solidFill>
                <a:effectLst/>
                <a:latin typeface="Calibri" panose="020F0502020204030204" pitchFamily="34" charset="0"/>
              </a:rPr>
              <a:t>Scénarios d'attaque</a:t>
            </a:r>
            <a:r>
              <a:rPr lang="fr-FR" dirty="0"/>
              <a:t> </a:t>
            </a:r>
            <a:r>
              <a:rPr lang="fr-FR" sz="1200" b="0" i="0" u="none" strike="noStrike" dirty="0">
                <a:solidFill>
                  <a:srgbClr val="000000"/>
                </a:solidFill>
                <a:effectLst/>
                <a:latin typeface="Calibri" panose="020F0502020204030204" pitchFamily="34" charset="0"/>
              </a:rPr>
              <a:t>Hameçonnage</a:t>
            </a:r>
            <a:r>
              <a:rPr lang="fr-FR" dirty="0"/>
              <a:t> </a:t>
            </a:r>
            <a:r>
              <a:rPr lang="fr-FR" sz="1200" b="0" i="0" u="none" strike="noStrike" dirty="0">
                <a:solidFill>
                  <a:srgbClr val="000000"/>
                </a:solidFill>
                <a:effectLst/>
                <a:latin typeface="Calibri" panose="020F0502020204030204" pitchFamily="34" charset="0"/>
              </a:rPr>
              <a:t>Installation non maitrisée</a:t>
            </a:r>
            <a:r>
              <a:rPr lang="fr-FR" dirty="0"/>
              <a:t> </a:t>
            </a:r>
            <a:r>
              <a:rPr lang="fr-FR" sz="1200" b="0" i="0" u="none" strike="noStrike" dirty="0">
                <a:solidFill>
                  <a:srgbClr val="000000"/>
                </a:solidFill>
                <a:effectLst/>
                <a:latin typeface="Calibri" panose="020F0502020204030204" pitchFamily="34" charset="0"/>
              </a:rPr>
              <a:t>exploitation de vulnérabilités, défaut de mise à jour</a:t>
            </a:r>
            <a:r>
              <a:rPr lang="fr-FR" dirty="0"/>
              <a:t> </a:t>
            </a:r>
            <a:r>
              <a:rPr lang="fr-FR" sz="1200" b="0" i="0" u="none" strike="noStrike" dirty="0">
                <a:solidFill>
                  <a:srgbClr val="000000"/>
                </a:solidFill>
                <a:effectLst/>
                <a:latin typeface="Calibri" panose="020F0502020204030204" pitchFamily="34" charset="0"/>
              </a:rPr>
              <a:t>accès distant non sécurisée</a:t>
            </a:r>
            <a:r>
              <a:rPr lang="fr-FR" dirty="0"/>
              <a:t> </a:t>
            </a:r>
            <a:r>
              <a:rPr lang="fr-FR" sz="1200" b="0" i="0" u="none" strike="noStrike" dirty="0">
                <a:solidFill>
                  <a:srgbClr val="000000"/>
                </a:solidFill>
                <a:effectLst/>
                <a:latin typeface="Calibri" panose="020F0502020204030204" pitchFamily="34" charset="0"/>
              </a:rPr>
              <a:t>mot de passe faible</a:t>
            </a:r>
            <a:r>
              <a:rPr lang="fr-FR" dirty="0"/>
              <a:t> </a:t>
            </a:r>
            <a:r>
              <a:rPr lang="fr-FR" sz="1200" b="0" i="0" u="none" strike="noStrike" dirty="0" err="1">
                <a:solidFill>
                  <a:srgbClr val="000000"/>
                </a:solidFill>
                <a:effectLst/>
                <a:latin typeface="Calibri" panose="020F0502020204030204" pitchFamily="34" charset="0"/>
              </a:rPr>
              <a:t>ingénerie</a:t>
            </a:r>
            <a:r>
              <a:rPr lang="fr-FR" sz="1200" b="0" i="0" u="none" strike="noStrike" dirty="0">
                <a:solidFill>
                  <a:srgbClr val="000000"/>
                </a:solidFill>
                <a:effectLst/>
                <a:latin typeface="Calibri" panose="020F0502020204030204" pitchFamily="34" charset="0"/>
              </a:rPr>
              <a:t> sociale</a:t>
            </a:r>
            <a:r>
              <a:rPr lang="fr-FR" dirty="0"/>
              <a:t> </a:t>
            </a:r>
            <a:r>
              <a:rPr lang="fr-FR" sz="1200" b="0" i="0" u="none" strike="noStrike" dirty="0">
                <a:solidFill>
                  <a:srgbClr val="000000"/>
                </a:solidFill>
                <a:effectLst/>
                <a:latin typeface="Calibri" panose="020F0502020204030204" pitchFamily="34" charset="0"/>
              </a:rPr>
              <a:t>défaut de paramétrage site web, outils de sécurité (</a:t>
            </a:r>
            <a:r>
              <a:rPr lang="fr-FR" sz="1200" b="0" i="0" u="none" strike="noStrike" dirty="0" err="1">
                <a:solidFill>
                  <a:srgbClr val="000000"/>
                </a:solidFill>
                <a:effectLst/>
                <a:latin typeface="Calibri" panose="020F0502020204030204" pitchFamily="34" charset="0"/>
              </a:rPr>
              <a:t>fw</a:t>
            </a:r>
            <a:r>
              <a:rPr lang="fr-FR" sz="1200" b="0" i="0" u="none" strike="noStrike" dirty="0">
                <a:solidFill>
                  <a:srgbClr val="000000"/>
                </a:solidFill>
                <a:effectLst/>
                <a:latin typeface="Calibri" panose="020F0502020204030204" pitchFamily="34" charset="0"/>
              </a:rPr>
              <a:t>, routeur), messagerie</a:t>
            </a:r>
            <a:r>
              <a:rPr lang="fr-FR" dirty="0"/>
              <a:t> </a:t>
            </a:r>
            <a:r>
              <a:rPr lang="fr-FR" sz="1200" b="0" i="0" u="none" strike="noStrike" dirty="0">
                <a:solidFill>
                  <a:srgbClr val="000000"/>
                </a:solidFill>
                <a:effectLst/>
                <a:latin typeface="Calibri" panose="020F0502020204030204" pitchFamily="34" charset="0"/>
              </a:rPr>
              <a:t>Usage d'outils pro à titre privé</a:t>
            </a:r>
            <a:r>
              <a:rPr lang="fr-FR" dirty="0"/>
              <a:t> </a:t>
            </a:r>
            <a:r>
              <a:rPr lang="fr-FR" sz="1200" b="0" i="0" u="none" strike="noStrike" dirty="0">
                <a:solidFill>
                  <a:srgbClr val="000000"/>
                </a:solidFill>
                <a:effectLst/>
                <a:latin typeface="Calibri" panose="020F0502020204030204" pitchFamily="34" charset="0"/>
              </a:rPr>
              <a:t>Réseau WIFI, VOIP non sécurisée</a:t>
            </a:r>
            <a:r>
              <a:rPr lang="fr-FR" dirty="0"/>
              <a:t> </a:t>
            </a:r>
            <a:r>
              <a:rPr lang="fr-FR" sz="1200" b="0" i="0" u="none" strike="noStrike" dirty="0">
                <a:solidFill>
                  <a:srgbClr val="000000"/>
                </a:solidFill>
                <a:effectLst/>
                <a:latin typeface="Calibri" panose="020F0502020204030204" pitchFamily="34" charset="0"/>
              </a:rPr>
              <a:t>Intrusion via un prestataire ou éditeurs</a:t>
            </a:r>
            <a:r>
              <a:rPr lang="fr-FR" dirty="0"/>
              <a:t> </a:t>
            </a:r>
            <a:endParaRPr lang="fr-FR" sz="1000" b="0" dirty="0">
              <a:solidFill>
                <a:schemeClr val="tx1"/>
              </a:solidFill>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6</a:t>
            </a:fld>
            <a:endParaRPr lang="fr-FR"/>
          </a:p>
        </p:txBody>
      </p:sp>
    </p:spTree>
    <p:extLst>
      <p:ext uri="{BB962C8B-B14F-4D97-AF65-F5344CB8AC3E}">
        <p14:creationId xmlns:p14="http://schemas.microsoft.com/office/powerpoint/2010/main" val="414097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i="0" u="none" strike="noStrike" kern="1200" dirty="0">
                <a:solidFill>
                  <a:srgbClr val="000000"/>
                </a:solidFill>
                <a:effectLst/>
                <a:latin typeface="Calibri" panose="020F0502020204030204" pitchFamily="34" charset="0"/>
                <a:ea typeface="+mn-ea"/>
                <a:cs typeface="+mn-cs"/>
              </a:rPr>
              <a:t>Se connecter au logiciel</a:t>
            </a:r>
            <a:endParaRPr lang="fr-FR" sz="1000" b="0" dirty="0">
              <a:solidFill>
                <a:schemeClr val="tx1"/>
              </a:solidFill>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7</a:t>
            </a:fld>
            <a:endParaRPr lang="fr-FR"/>
          </a:p>
        </p:txBody>
      </p:sp>
    </p:spTree>
    <p:extLst>
      <p:ext uri="{BB962C8B-B14F-4D97-AF65-F5344CB8AC3E}">
        <p14:creationId xmlns:p14="http://schemas.microsoft.com/office/powerpoint/2010/main" val="62041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i="0" u="none" strike="noStrike" kern="1200" dirty="0">
                <a:solidFill>
                  <a:srgbClr val="000000"/>
                </a:solidFill>
                <a:effectLst/>
                <a:latin typeface="Calibri" panose="020F0502020204030204" pitchFamily="34" charset="0"/>
                <a:ea typeface="+mn-ea"/>
                <a:cs typeface="+mn-cs"/>
              </a:rPr>
              <a:t>Se connecter au logiciel</a:t>
            </a:r>
            <a:endParaRPr lang="fr-FR" sz="1000" b="0" dirty="0">
              <a:solidFill>
                <a:schemeClr val="tx1"/>
              </a:solidFill>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8</a:t>
            </a:fld>
            <a:endParaRPr lang="fr-FR"/>
          </a:p>
        </p:txBody>
      </p:sp>
    </p:spTree>
    <p:extLst>
      <p:ext uri="{BB962C8B-B14F-4D97-AF65-F5344CB8AC3E}">
        <p14:creationId xmlns:p14="http://schemas.microsoft.com/office/powerpoint/2010/main" val="57886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i="0" u="none" strike="noStrike" kern="1200" dirty="0">
                <a:solidFill>
                  <a:srgbClr val="000000"/>
                </a:solidFill>
                <a:effectLst/>
                <a:latin typeface="Calibri" panose="020F0502020204030204" pitchFamily="34" charset="0"/>
                <a:ea typeface="+mn-ea"/>
                <a:cs typeface="+mn-cs"/>
              </a:rPr>
              <a:t>Se connecter au logiciel</a:t>
            </a:r>
            <a:endParaRPr lang="fr-FR" sz="1000" b="0" dirty="0">
              <a:solidFill>
                <a:schemeClr val="tx1"/>
              </a:solidFill>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9</a:t>
            </a:fld>
            <a:endParaRPr lang="fr-FR"/>
          </a:p>
        </p:txBody>
      </p:sp>
    </p:spTree>
    <p:extLst>
      <p:ext uri="{BB962C8B-B14F-4D97-AF65-F5344CB8AC3E}">
        <p14:creationId xmlns:p14="http://schemas.microsoft.com/office/powerpoint/2010/main" val="360469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i="0" u="none" strike="noStrike" kern="1200" dirty="0">
                <a:solidFill>
                  <a:srgbClr val="000000"/>
                </a:solidFill>
                <a:effectLst/>
                <a:latin typeface="Calibri" panose="020F0502020204030204" pitchFamily="34" charset="0"/>
                <a:ea typeface="+mn-ea"/>
                <a:cs typeface="+mn-cs"/>
              </a:rPr>
              <a:t>Se connecter au logiciel</a:t>
            </a:r>
            <a:endParaRPr lang="fr-FR" sz="1000" b="0" dirty="0">
              <a:solidFill>
                <a:schemeClr val="tx1"/>
              </a:solidFill>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10</a:t>
            </a:fld>
            <a:endParaRPr lang="fr-FR"/>
          </a:p>
        </p:txBody>
      </p:sp>
    </p:spTree>
    <p:extLst>
      <p:ext uri="{BB962C8B-B14F-4D97-AF65-F5344CB8AC3E}">
        <p14:creationId xmlns:p14="http://schemas.microsoft.com/office/powerpoint/2010/main" val="2344453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bg>
      <p:bgRef idx="1001">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064CE-FC45-45D6-95DD-77030762FF5C}"/>
              </a:ext>
            </a:extLst>
          </p:cNvPr>
          <p:cNvSpPr>
            <a:spLocks noGrp="1"/>
          </p:cNvSpPr>
          <p:nvPr>
            <p:ph type="title"/>
          </p:nvPr>
        </p:nvSpPr>
        <p:spPr>
          <a:xfrm>
            <a:off x="838200" y="438277"/>
            <a:ext cx="10515600" cy="1325563"/>
          </a:xfrm>
        </p:spPr>
        <p:txBody>
          <a:bodyPr/>
          <a:lstStyle>
            <a:lvl1pPr algn="ctr">
              <a:defRPr b="1"/>
            </a:lvl1pPr>
          </a:lstStyle>
          <a:p>
            <a:r>
              <a:rPr lang="fr-FR" dirty="0"/>
              <a:t>Modifiez le style du titre</a:t>
            </a:r>
          </a:p>
        </p:txBody>
      </p:sp>
      <p:sp>
        <p:nvSpPr>
          <p:cNvPr id="8" name="Rectangle 7">
            <a:extLst>
              <a:ext uri="{FF2B5EF4-FFF2-40B4-BE49-F238E27FC236}">
                <a16:creationId xmlns:a16="http://schemas.microsoft.com/office/drawing/2014/main" id="{869687EC-8D83-4ABA-B4BC-F716777E7EC6}"/>
              </a:ext>
            </a:extLst>
          </p:cNvPr>
          <p:cNvSpPr/>
          <p:nvPr userDrawn="1"/>
        </p:nvSpPr>
        <p:spPr>
          <a:xfrm>
            <a:off x="-23813" y="4229652"/>
            <a:ext cx="12215813" cy="2628348"/>
          </a:xfrm>
          <a:prstGeom prst="rect">
            <a:avLst/>
          </a:prstGeom>
          <a:solidFill>
            <a:srgbClr val="2828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Espace réservé pour une image  8">
            <a:extLst>
              <a:ext uri="{FF2B5EF4-FFF2-40B4-BE49-F238E27FC236}">
                <a16:creationId xmlns:a16="http://schemas.microsoft.com/office/drawing/2014/main" id="{32F2B106-3213-4320-9672-CEBFA7012049}"/>
              </a:ext>
            </a:extLst>
          </p:cNvPr>
          <p:cNvSpPr>
            <a:spLocks noGrp="1"/>
          </p:cNvSpPr>
          <p:nvPr>
            <p:ph type="pic" sz="quarter" idx="10"/>
          </p:nvPr>
        </p:nvSpPr>
        <p:spPr>
          <a:xfrm>
            <a:off x="530224" y="4754563"/>
            <a:ext cx="3858895" cy="1665287"/>
          </a:xfrm>
        </p:spPr>
        <p:txBody>
          <a:bodyPr/>
          <a:lstStyle/>
          <a:p>
            <a:endParaRPr lang="fr-FR"/>
          </a:p>
        </p:txBody>
      </p:sp>
      <p:pic>
        <p:nvPicPr>
          <p:cNvPr id="17" name="Image 16">
            <a:extLst>
              <a:ext uri="{FF2B5EF4-FFF2-40B4-BE49-F238E27FC236}">
                <a16:creationId xmlns:a16="http://schemas.microsoft.com/office/drawing/2014/main" id="{95984FB8-EE64-488D-9760-AA6ED604C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3211" y="1709802"/>
            <a:ext cx="2165578" cy="2372581"/>
          </a:xfrm>
          <a:prstGeom prst="rect">
            <a:avLst/>
          </a:prstGeom>
        </p:spPr>
      </p:pic>
      <p:pic>
        <p:nvPicPr>
          <p:cNvPr id="4" name="Image 3">
            <a:extLst>
              <a:ext uri="{FF2B5EF4-FFF2-40B4-BE49-F238E27FC236}">
                <a16:creationId xmlns:a16="http://schemas.microsoft.com/office/drawing/2014/main" id="{71835130-5760-F431-FB1C-4F606B262C78}"/>
              </a:ext>
            </a:extLst>
          </p:cNvPr>
          <p:cNvPicPr>
            <a:picLocks noChangeAspect="1"/>
          </p:cNvPicPr>
          <p:nvPr userDrawn="1"/>
        </p:nvPicPr>
        <p:blipFill>
          <a:blip r:embed="rId3"/>
          <a:srcRect/>
          <a:stretch/>
        </p:blipFill>
        <p:spPr>
          <a:xfrm>
            <a:off x="9684826" y="5002854"/>
            <a:ext cx="1976950" cy="1440000"/>
          </a:xfrm>
          <a:prstGeom prst="rect">
            <a:avLst/>
          </a:prstGeom>
        </p:spPr>
      </p:pic>
    </p:spTree>
    <p:extLst>
      <p:ext uri="{BB962C8B-B14F-4D97-AF65-F5344CB8AC3E}">
        <p14:creationId xmlns:p14="http://schemas.microsoft.com/office/powerpoint/2010/main" val="41214837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064CE-FC45-45D6-95DD-77030762FF5C}"/>
              </a:ext>
            </a:extLst>
          </p:cNvPr>
          <p:cNvSpPr>
            <a:spLocks noGrp="1"/>
          </p:cNvSpPr>
          <p:nvPr>
            <p:ph type="title"/>
          </p:nvPr>
        </p:nvSpPr>
        <p:spPr/>
        <p:txBody>
          <a:bodyPr/>
          <a:lstStyle/>
          <a:p>
            <a:r>
              <a:rPr lang="fr-FR"/>
              <a:t>Modifiez le style du titre</a:t>
            </a:r>
          </a:p>
        </p:txBody>
      </p:sp>
      <p:sp>
        <p:nvSpPr>
          <p:cNvPr id="5" name="Espace réservé du numéro de diapositive 4">
            <a:extLst>
              <a:ext uri="{FF2B5EF4-FFF2-40B4-BE49-F238E27FC236}">
                <a16:creationId xmlns:a16="http://schemas.microsoft.com/office/drawing/2014/main" id="{22FB36E8-195B-4C30-9E73-E7BDCC94D37E}"/>
              </a:ext>
            </a:extLst>
          </p:cNvPr>
          <p:cNvSpPr>
            <a:spLocks noGrp="1"/>
          </p:cNvSpPr>
          <p:nvPr>
            <p:ph type="sldNum" sz="quarter" idx="12"/>
          </p:nvPr>
        </p:nvSpPr>
        <p:spPr/>
        <p:txBody>
          <a:bodyPr/>
          <a:lstStyle/>
          <a:p>
            <a:fld id="{EE5DBB14-466F-4474-9965-33A660EC661A}" type="slidenum">
              <a:rPr lang="fr-FR" smtClean="0"/>
              <a:t>‹N°›</a:t>
            </a:fld>
            <a:endParaRPr lang="fr-FR"/>
          </a:p>
        </p:txBody>
      </p:sp>
      <p:sp>
        <p:nvSpPr>
          <p:cNvPr id="7" name="Espace réservé du contenu 6">
            <a:extLst>
              <a:ext uri="{FF2B5EF4-FFF2-40B4-BE49-F238E27FC236}">
                <a16:creationId xmlns:a16="http://schemas.microsoft.com/office/drawing/2014/main" id="{2835CC09-6573-4E61-9121-5D8D52120C0D}"/>
              </a:ext>
            </a:extLst>
          </p:cNvPr>
          <p:cNvSpPr>
            <a:spLocks noGrp="1"/>
          </p:cNvSpPr>
          <p:nvPr>
            <p:ph sz="quarter" idx="13"/>
          </p:nvPr>
        </p:nvSpPr>
        <p:spPr>
          <a:xfrm>
            <a:off x="838200" y="1968500"/>
            <a:ext cx="9271000" cy="4038600"/>
          </a:xfrm>
        </p:spPr>
        <p:txBody>
          <a:bodyPr>
            <a:normAutofit/>
          </a:bodyPr>
          <a:lstStyle>
            <a:lvl1pPr>
              <a:defRPr sz="2000">
                <a:solidFill>
                  <a:srgbClr val="28285B"/>
                </a:solidFill>
                <a:latin typeface="Nunito" panose="00000500000000000000" pitchFamily="2" charset="0"/>
              </a:defRPr>
            </a:lvl1pPr>
          </a:lstStyle>
          <a:p>
            <a:pPr lvl="0"/>
            <a:r>
              <a:rPr lang="fr-FR" dirty="0"/>
              <a:t>Modifier les styles du texte du masque</a:t>
            </a:r>
          </a:p>
        </p:txBody>
      </p:sp>
      <p:sp>
        <p:nvSpPr>
          <p:cNvPr id="10" name="Espace réservé pour une image  9">
            <a:extLst>
              <a:ext uri="{FF2B5EF4-FFF2-40B4-BE49-F238E27FC236}">
                <a16:creationId xmlns:a16="http://schemas.microsoft.com/office/drawing/2014/main" id="{C8FC9DDA-7F9B-4EBD-918B-FFC7603C88B9}"/>
              </a:ext>
            </a:extLst>
          </p:cNvPr>
          <p:cNvSpPr>
            <a:spLocks noGrp="1"/>
          </p:cNvSpPr>
          <p:nvPr>
            <p:ph type="pic" sz="quarter" idx="14"/>
          </p:nvPr>
        </p:nvSpPr>
        <p:spPr>
          <a:xfrm>
            <a:off x="189325" y="6068632"/>
            <a:ext cx="1773238" cy="661987"/>
          </a:xfrm>
        </p:spPr>
        <p:txBody>
          <a:bodyPr/>
          <a:lstStyle>
            <a:lvl4pPr marL="1371600" indent="0">
              <a:buNone/>
              <a:defRPr/>
            </a:lvl4pPr>
          </a:lstStyle>
          <a:p>
            <a:pPr lvl="3"/>
            <a:endParaRPr lang="fr-FR" dirty="0"/>
          </a:p>
        </p:txBody>
      </p:sp>
    </p:spTree>
    <p:extLst>
      <p:ext uri="{BB962C8B-B14F-4D97-AF65-F5344CB8AC3E}">
        <p14:creationId xmlns:p14="http://schemas.microsoft.com/office/powerpoint/2010/main" val="204509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4FD8FE7-2EC8-43C1-97BF-D51B27A83953}"/>
              </a:ext>
            </a:extLst>
          </p:cNvPr>
          <p:cNvSpPr>
            <a:spLocks noGrp="1"/>
          </p:cNvSpPr>
          <p:nvPr>
            <p:ph type="sldNum" sz="quarter" idx="12"/>
          </p:nvPr>
        </p:nvSpPr>
        <p:spPr/>
        <p:txBody>
          <a:bodyPr/>
          <a:lstStyle/>
          <a:p>
            <a:fld id="{EE5DBB14-466F-4474-9965-33A660EC661A}" type="slidenum">
              <a:rPr lang="fr-FR" smtClean="0"/>
              <a:t>‹N°›</a:t>
            </a:fld>
            <a:endParaRPr lang="fr-FR"/>
          </a:p>
        </p:txBody>
      </p:sp>
      <p:sp>
        <p:nvSpPr>
          <p:cNvPr id="7" name="Organigramme : Données stockées 15">
            <a:extLst>
              <a:ext uri="{FF2B5EF4-FFF2-40B4-BE49-F238E27FC236}">
                <a16:creationId xmlns:a16="http://schemas.microsoft.com/office/drawing/2014/main" id="{0A5ACA12-7083-4563-B6FB-10D062B70F5E}"/>
              </a:ext>
            </a:extLst>
          </p:cNvPr>
          <p:cNvSpPr/>
          <p:nvPr userDrawn="1"/>
        </p:nvSpPr>
        <p:spPr>
          <a:xfrm rot="18266899">
            <a:off x="9190555" y="-16474"/>
            <a:ext cx="1347573" cy="74517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807 w 10000"/>
              <a:gd name="connsiteY2" fmla="*/ 4935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8" h="10000">
                <a:moveTo>
                  <a:pt x="1667" y="0"/>
                </a:moveTo>
                <a:cubicBezTo>
                  <a:pt x="4445" y="0"/>
                  <a:pt x="4046" y="52"/>
                  <a:pt x="6824" y="52"/>
                </a:cubicBezTo>
                <a:cubicBezTo>
                  <a:pt x="7231" y="965"/>
                  <a:pt x="8162" y="3316"/>
                  <a:pt x="8823" y="4916"/>
                </a:cubicBezTo>
                <a:cubicBezTo>
                  <a:pt x="9484" y="6516"/>
                  <a:pt x="10122" y="8119"/>
                  <a:pt x="10788" y="9653"/>
                </a:cubicBezTo>
                <a:lnTo>
                  <a:pt x="1667" y="10000"/>
                </a:lnTo>
                <a:cubicBezTo>
                  <a:pt x="746" y="10000"/>
                  <a:pt x="0" y="7761"/>
                  <a:pt x="0" y="5000"/>
                </a:cubicBezTo>
                <a:cubicBezTo>
                  <a:pt x="0" y="2239"/>
                  <a:pt x="746" y="0"/>
                  <a:pt x="1667" y="0"/>
                </a:cubicBezTo>
                <a:close/>
              </a:path>
            </a:pathLst>
          </a:custGeom>
          <a:solidFill>
            <a:srgbClr val="F39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avec coins arrondis en diagonale 20">
            <a:extLst>
              <a:ext uri="{FF2B5EF4-FFF2-40B4-BE49-F238E27FC236}">
                <a16:creationId xmlns:a16="http://schemas.microsoft.com/office/drawing/2014/main" id="{FE36F3C0-C932-4221-BE7C-92DDBFCDDFD3}"/>
              </a:ext>
            </a:extLst>
          </p:cNvPr>
          <p:cNvSpPr/>
          <p:nvPr userDrawn="1"/>
        </p:nvSpPr>
        <p:spPr>
          <a:xfrm>
            <a:off x="0" y="-1"/>
            <a:ext cx="7901418" cy="358667"/>
          </a:xfrm>
          <a:custGeom>
            <a:avLst/>
            <a:gdLst>
              <a:gd name="connsiteX0" fmla="*/ 59779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59779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1418" h="358667">
                <a:moveTo>
                  <a:pt x="38008" y="0"/>
                </a:moveTo>
                <a:lnTo>
                  <a:pt x="7901418" y="0"/>
                </a:lnTo>
                <a:lnTo>
                  <a:pt x="7901418" y="0"/>
                </a:lnTo>
                <a:lnTo>
                  <a:pt x="7901418" y="298888"/>
                </a:lnTo>
                <a:cubicBezTo>
                  <a:pt x="7901418" y="331903"/>
                  <a:pt x="7874654" y="358667"/>
                  <a:pt x="7841639" y="358667"/>
                </a:cubicBezTo>
                <a:lnTo>
                  <a:pt x="0" y="358667"/>
                </a:lnTo>
                <a:lnTo>
                  <a:pt x="0" y="358667"/>
                </a:lnTo>
                <a:lnTo>
                  <a:pt x="0" y="59779"/>
                </a:lnTo>
                <a:cubicBezTo>
                  <a:pt x="0" y="26764"/>
                  <a:pt x="4993" y="0"/>
                  <a:pt x="38008" y="0"/>
                </a:cubicBezTo>
                <a:close/>
              </a:path>
            </a:pathLst>
          </a:cu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9B9B9"/>
              </a:solidFill>
            </a:endParaRPr>
          </a:p>
        </p:txBody>
      </p:sp>
      <p:sp>
        <p:nvSpPr>
          <p:cNvPr id="9" name="Rectangle : coins arrondis 8">
            <a:extLst>
              <a:ext uri="{FF2B5EF4-FFF2-40B4-BE49-F238E27FC236}">
                <a16:creationId xmlns:a16="http://schemas.microsoft.com/office/drawing/2014/main" id="{74FEB7DB-DD56-49B7-A171-51331D2A8091}"/>
              </a:ext>
            </a:extLst>
          </p:cNvPr>
          <p:cNvSpPr/>
          <p:nvPr userDrawn="1"/>
        </p:nvSpPr>
        <p:spPr>
          <a:xfrm>
            <a:off x="7722202" y="-1"/>
            <a:ext cx="1270291" cy="365126"/>
          </a:xfrm>
          <a:prstGeom prst="roundRect">
            <a:avLst/>
          </a:prstGeom>
          <a:solidFill>
            <a:srgbClr val="D7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D7D7DF"/>
              </a:solidFill>
            </a:endParaRPr>
          </a:p>
        </p:txBody>
      </p:sp>
      <p:sp>
        <p:nvSpPr>
          <p:cNvPr id="10" name="Organigramme : Données stockées 14">
            <a:extLst>
              <a:ext uri="{FF2B5EF4-FFF2-40B4-BE49-F238E27FC236}">
                <a16:creationId xmlns:a16="http://schemas.microsoft.com/office/drawing/2014/main" id="{E612011C-087F-4FF2-972C-7B847420A0DA}"/>
              </a:ext>
            </a:extLst>
          </p:cNvPr>
          <p:cNvSpPr/>
          <p:nvPr userDrawn="1"/>
        </p:nvSpPr>
        <p:spPr>
          <a:xfrm rot="18266899">
            <a:off x="8378588" y="-62044"/>
            <a:ext cx="1253827" cy="74132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24 w 10000"/>
              <a:gd name="connsiteY1" fmla="*/ 5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7811 w 10000"/>
              <a:gd name="connsiteY2" fmla="*/ 553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060"/>
              <a:gd name="connsiteY0" fmla="*/ 0 h 10000"/>
              <a:gd name="connsiteX1" fmla="*/ 5643 w 9060"/>
              <a:gd name="connsiteY1" fmla="*/ 24 h 10000"/>
              <a:gd name="connsiteX2" fmla="*/ 7811 w 9060"/>
              <a:gd name="connsiteY2" fmla="*/ 5533 h 10000"/>
              <a:gd name="connsiteX3" fmla="*/ 9060 w 9060"/>
              <a:gd name="connsiteY3" fmla="*/ 9986 h 10000"/>
              <a:gd name="connsiteX4" fmla="*/ 1667 w 9060"/>
              <a:gd name="connsiteY4" fmla="*/ 10000 h 10000"/>
              <a:gd name="connsiteX5" fmla="*/ 0 w 9060"/>
              <a:gd name="connsiteY5" fmla="*/ 5000 h 10000"/>
              <a:gd name="connsiteX6" fmla="*/ 1667 w 9060"/>
              <a:gd name="connsiteY6" fmla="*/ 0 h 10000"/>
              <a:gd name="connsiteX0" fmla="*/ 1840 w 9721"/>
              <a:gd name="connsiteY0" fmla="*/ 0 h 10000"/>
              <a:gd name="connsiteX1" fmla="*/ 6228 w 9721"/>
              <a:gd name="connsiteY1" fmla="*/ 24 h 10000"/>
              <a:gd name="connsiteX2" fmla="*/ 8621 w 9721"/>
              <a:gd name="connsiteY2" fmla="*/ 5533 h 10000"/>
              <a:gd name="connsiteX3" fmla="*/ 9721 w 9721"/>
              <a:gd name="connsiteY3" fmla="*/ 9993 h 10000"/>
              <a:gd name="connsiteX4" fmla="*/ 1840 w 9721"/>
              <a:gd name="connsiteY4" fmla="*/ 10000 h 10000"/>
              <a:gd name="connsiteX5" fmla="*/ 0 w 9721"/>
              <a:gd name="connsiteY5" fmla="*/ 5000 h 10000"/>
              <a:gd name="connsiteX6" fmla="*/ 1840 w 9721"/>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390 w 10000"/>
              <a:gd name="connsiteY2" fmla="*/ 5544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131 h 10131"/>
              <a:gd name="connsiteX1" fmla="*/ 6156 w 10000"/>
              <a:gd name="connsiteY1" fmla="*/ 9 h 10131"/>
              <a:gd name="connsiteX2" fmla="*/ 8390 w 10000"/>
              <a:gd name="connsiteY2" fmla="*/ 5675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00"/>
              <a:gd name="connsiteY0" fmla="*/ 131 h 10131"/>
              <a:gd name="connsiteX1" fmla="*/ 6156 w 10000"/>
              <a:gd name="connsiteY1" fmla="*/ 9 h 10131"/>
              <a:gd name="connsiteX2" fmla="*/ 8302 w 10000"/>
              <a:gd name="connsiteY2" fmla="*/ 5778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22"/>
              <a:gd name="connsiteY0" fmla="*/ 131 h 10131"/>
              <a:gd name="connsiteX1" fmla="*/ 6156 w 10022"/>
              <a:gd name="connsiteY1" fmla="*/ 9 h 10131"/>
              <a:gd name="connsiteX2" fmla="*/ 8302 w 10022"/>
              <a:gd name="connsiteY2" fmla="*/ 5778 h 10131"/>
              <a:gd name="connsiteX3" fmla="*/ 10022 w 10022"/>
              <a:gd name="connsiteY3" fmla="*/ 10098 h 10131"/>
              <a:gd name="connsiteX4" fmla="*/ 1893 w 10022"/>
              <a:gd name="connsiteY4" fmla="*/ 10131 h 10131"/>
              <a:gd name="connsiteX5" fmla="*/ 0 w 10022"/>
              <a:gd name="connsiteY5" fmla="*/ 5131 h 10131"/>
              <a:gd name="connsiteX6" fmla="*/ 1893 w 10022"/>
              <a:gd name="connsiteY6" fmla="*/ 131 h 10131"/>
              <a:gd name="connsiteX0" fmla="*/ 1893 w 10022"/>
              <a:gd name="connsiteY0" fmla="*/ 141 h 10141"/>
              <a:gd name="connsiteX1" fmla="*/ 6156 w 10022"/>
              <a:gd name="connsiteY1" fmla="*/ 19 h 10141"/>
              <a:gd name="connsiteX2" fmla="*/ 8302 w 10022"/>
              <a:gd name="connsiteY2" fmla="*/ 5788 h 10141"/>
              <a:gd name="connsiteX3" fmla="*/ 10022 w 10022"/>
              <a:gd name="connsiteY3" fmla="*/ 10108 h 10141"/>
              <a:gd name="connsiteX4" fmla="*/ 1893 w 10022"/>
              <a:gd name="connsiteY4" fmla="*/ 10141 h 10141"/>
              <a:gd name="connsiteX5" fmla="*/ 0 w 10022"/>
              <a:gd name="connsiteY5" fmla="*/ 5141 h 10141"/>
              <a:gd name="connsiteX6" fmla="*/ 1893 w 10022"/>
              <a:gd name="connsiteY6" fmla="*/ 141 h 10141"/>
              <a:gd name="connsiteX0" fmla="*/ 1893 w 10022"/>
              <a:gd name="connsiteY0" fmla="*/ 213 h 10213"/>
              <a:gd name="connsiteX1" fmla="*/ 6030 w 10022"/>
              <a:gd name="connsiteY1" fmla="*/ 18 h 10213"/>
              <a:gd name="connsiteX2" fmla="*/ 8302 w 10022"/>
              <a:gd name="connsiteY2" fmla="*/ 5860 h 10213"/>
              <a:gd name="connsiteX3" fmla="*/ 10022 w 10022"/>
              <a:gd name="connsiteY3" fmla="*/ 10180 h 10213"/>
              <a:gd name="connsiteX4" fmla="*/ 1893 w 10022"/>
              <a:gd name="connsiteY4" fmla="*/ 10213 h 10213"/>
              <a:gd name="connsiteX5" fmla="*/ 0 w 10022"/>
              <a:gd name="connsiteY5" fmla="*/ 5213 h 10213"/>
              <a:gd name="connsiteX6" fmla="*/ 1893 w 10022"/>
              <a:gd name="connsiteY6" fmla="*/ 213 h 10213"/>
              <a:gd name="connsiteX0" fmla="*/ 1893 w 10022"/>
              <a:gd name="connsiteY0" fmla="*/ 265 h 10265"/>
              <a:gd name="connsiteX1" fmla="*/ 6074 w 10022"/>
              <a:gd name="connsiteY1" fmla="*/ 18 h 10265"/>
              <a:gd name="connsiteX2" fmla="*/ 8302 w 10022"/>
              <a:gd name="connsiteY2" fmla="*/ 5912 h 10265"/>
              <a:gd name="connsiteX3" fmla="*/ 10022 w 10022"/>
              <a:gd name="connsiteY3" fmla="*/ 10232 h 10265"/>
              <a:gd name="connsiteX4" fmla="*/ 1893 w 10022"/>
              <a:gd name="connsiteY4" fmla="*/ 10265 h 10265"/>
              <a:gd name="connsiteX5" fmla="*/ 0 w 10022"/>
              <a:gd name="connsiteY5" fmla="*/ 5265 h 10265"/>
              <a:gd name="connsiteX6" fmla="*/ 1893 w 10022"/>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47 h 10247"/>
              <a:gd name="connsiteX1" fmla="*/ 6074 w 10044"/>
              <a:gd name="connsiteY1" fmla="*/ 0 h 10247"/>
              <a:gd name="connsiteX2" fmla="*/ 8302 w 10044"/>
              <a:gd name="connsiteY2" fmla="*/ 5894 h 10247"/>
              <a:gd name="connsiteX3" fmla="*/ 10044 w 10044"/>
              <a:gd name="connsiteY3" fmla="*/ 10188 h 10247"/>
              <a:gd name="connsiteX4" fmla="*/ 1893 w 10044"/>
              <a:gd name="connsiteY4" fmla="*/ 10247 h 10247"/>
              <a:gd name="connsiteX5" fmla="*/ 0 w 10044"/>
              <a:gd name="connsiteY5" fmla="*/ 5247 h 10247"/>
              <a:gd name="connsiteX6" fmla="*/ 1893 w 10044"/>
              <a:gd name="connsiteY6" fmla="*/ 247 h 10247"/>
              <a:gd name="connsiteX0" fmla="*/ 1893 w 10044"/>
              <a:gd name="connsiteY0" fmla="*/ 170 h 10170"/>
              <a:gd name="connsiteX1" fmla="*/ 6009 w 10044"/>
              <a:gd name="connsiteY1" fmla="*/ 0 h 10170"/>
              <a:gd name="connsiteX2" fmla="*/ 8302 w 10044"/>
              <a:gd name="connsiteY2" fmla="*/ 5817 h 10170"/>
              <a:gd name="connsiteX3" fmla="*/ 10044 w 10044"/>
              <a:gd name="connsiteY3" fmla="*/ 10111 h 10170"/>
              <a:gd name="connsiteX4" fmla="*/ 1893 w 10044"/>
              <a:gd name="connsiteY4" fmla="*/ 10170 h 10170"/>
              <a:gd name="connsiteX5" fmla="*/ 0 w 10044"/>
              <a:gd name="connsiteY5" fmla="*/ 5170 h 10170"/>
              <a:gd name="connsiteX6" fmla="*/ 1893 w 10044"/>
              <a:gd name="connsiteY6" fmla="*/ 170 h 10170"/>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4" h="10228">
                <a:moveTo>
                  <a:pt x="1893" y="228"/>
                </a:moveTo>
                <a:cubicBezTo>
                  <a:pt x="5047" y="228"/>
                  <a:pt x="2794" y="229"/>
                  <a:pt x="6058" y="0"/>
                </a:cubicBezTo>
                <a:cubicBezTo>
                  <a:pt x="5945" y="-41"/>
                  <a:pt x="7638" y="4180"/>
                  <a:pt x="8302" y="5875"/>
                </a:cubicBezTo>
                <a:cubicBezTo>
                  <a:pt x="8966" y="7570"/>
                  <a:pt x="9752" y="9556"/>
                  <a:pt x="10044" y="10169"/>
                </a:cubicBezTo>
                <a:lnTo>
                  <a:pt x="1893" y="10228"/>
                </a:lnTo>
                <a:cubicBezTo>
                  <a:pt x="847" y="10228"/>
                  <a:pt x="0" y="7989"/>
                  <a:pt x="0" y="5228"/>
                </a:cubicBezTo>
                <a:cubicBezTo>
                  <a:pt x="0" y="2467"/>
                  <a:pt x="847" y="228"/>
                  <a:pt x="1893" y="228"/>
                </a:cubicBezTo>
                <a:close/>
              </a:path>
            </a:pathLst>
          </a:custGeom>
          <a:solidFill>
            <a:srgbClr val="282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itre 1">
            <a:extLst>
              <a:ext uri="{FF2B5EF4-FFF2-40B4-BE49-F238E27FC236}">
                <a16:creationId xmlns:a16="http://schemas.microsoft.com/office/drawing/2014/main" id="{6430DC69-88EB-4934-9D97-2E2765E0B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12" name="Espace réservé du texte 2">
            <a:extLst>
              <a:ext uri="{FF2B5EF4-FFF2-40B4-BE49-F238E27FC236}">
                <a16:creationId xmlns:a16="http://schemas.microsoft.com/office/drawing/2014/main" id="{298DBDF1-71DA-4A5D-A2B4-02DB98887315}"/>
              </a:ext>
            </a:extLst>
          </p:cNvPr>
          <p:cNvSpPr>
            <a:spLocks noGrp="1"/>
          </p:cNvSpPr>
          <p:nvPr>
            <p:ph idx="1"/>
          </p:nvPr>
        </p:nvSpPr>
        <p:spPr>
          <a:xfrm>
            <a:off x="838200" y="1825625"/>
            <a:ext cx="10515600" cy="414540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9">
            <a:extLst>
              <a:ext uri="{FF2B5EF4-FFF2-40B4-BE49-F238E27FC236}">
                <a16:creationId xmlns:a16="http://schemas.microsoft.com/office/drawing/2014/main" id="{A3573DAF-B1CC-4FEA-BE1F-249E4A385494}"/>
              </a:ext>
            </a:extLst>
          </p:cNvPr>
          <p:cNvSpPr>
            <a:spLocks noGrp="1"/>
          </p:cNvSpPr>
          <p:nvPr>
            <p:ph type="pic" sz="quarter" idx="14"/>
          </p:nvPr>
        </p:nvSpPr>
        <p:spPr>
          <a:xfrm>
            <a:off x="189325" y="6068632"/>
            <a:ext cx="1773238" cy="661987"/>
          </a:xfrm>
        </p:spPr>
        <p:txBody>
          <a:bodyPr/>
          <a:lstStyle>
            <a:lvl4pPr marL="1371600" indent="0">
              <a:buNone/>
              <a:defRPr/>
            </a:lvl4pPr>
          </a:lstStyle>
          <a:p>
            <a:pPr lvl="3"/>
            <a:endParaRPr lang="fr-FR" dirty="0"/>
          </a:p>
        </p:txBody>
      </p:sp>
    </p:spTree>
    <p:extLst>
      <p:ext uri="{BB962C8B-B14F-4D97-AF65-F5344CB8AC3E}">
        <p14:creationId xmlns:p14="http://schemas.microsoft.com/office/powerpoint/2010/main" val="176329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521AC-26CC-4332-B8AE-9BE749ABC348}"/>
              </a:ext>
            </a:extLst>
          </p:cNvPr>
          <p:cNvSpPr>
            <a:spLocks noGrp="1"/>
          </p:cNvSpPr>
          <p:nvPr>
            <p:ph type="title"/>
          </p:nvPr>
        </p:nvSpPr>
        <p:spPr>
          <a:xfrm>
            <a:off x="567266" y="500062"/>
            <a:ext cx="10515600" cy="1325563"/>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C4D442BD-CFA7-4895-8DE6-53AB5984AD1E}"/>
              </a:ext>
            </a:extLst>
          </p:cNvPr>
          <p:cNvSpPr>
            <a:spLocks noGrp="1"/>
          </p:cNvSpPr>
          <p:nvPr>
            <p:ph idx="1"/>
          </p:nvPr>
        </p:nvSpPr>
        <p:spPr>
          <a:xfrm>
            <a:off x="567266" y="1825625"/>
            <a:ext cx="9536854" cy="4136263"/>
          </a:xfrm>
        </p:spPr>
        <p:txBody>
          <a:bodyPr>
            <a:normAutofit/>
          </a:bodyPr>
          <a:lstStyle>
            <a:lvl1pPr marL="0" indent="0">
              <a:buNone/>
              <a:defRPr sz="2000">
                <a:solidFill>
                  <a:srgbClr val="28285B"/>
                </a:solidFill>
                <a:latin typeface="Nunito" panose="00000500000000000000" pitchFamily="2" charset="0"/>
              </a:defRPr>
            </a:lvl1pPr>
          </a:lstStyle>
          <a:p>
            <a:pPr lvl="0"/>
            <a:endParaRPr lang="fr-FR" dirty="0"/>
          </a:p>
        </p:txBody>
      </p:sp>
      <p:sp>
        <p:nvSpPr>
          <p:cNvPr id="6" name="Espace réservé du numéro de diapositive 5">
            <a:extLst>
              <a:ext uri="{FF2B5EF4-FFF2-40B4-BE49-F238E27FC236}">
                <a16:creationId xmlns:a16="http://schemas.microsoft.com/office/drawing/2014/main" id="{3BBAB8FD-1BC5-4FCA-9575-E1FFC3A1AF00}"/>
              </a:ext>
            </a:extLst>
          </p:cNvPr>
          <p:cNvSpPr>
            <a:spLocks noGrp="1"/>
          </p:cNvSpPr>
          <p:nvPr>
            <p:ph type="sldNum" sz="quarter" idx="12"/>
          </p:nvPr>
        </p:nvSpPr>
        <p:spPr/>
        <p:txBody>
          <a:bodyPr/>
          <a:lstStyle/>
          <a:p>
            <a:fld id="{EE5DBB14-466F-4474-9965-33A660EC661A}" type="slidenum">
              <a:rPr lang="fr-FR" smtClean="0"/>
              <a:t>‹N°›</a:t>
            </a:fld>
            <a:endParaRPr lang="fr-FR"/>
          </a:p>
        </p:txBody>
      </p:sp>
      <p:sp>
        <p:nvSpPr>
          <p:cNvPr id="7" name="Organigramme : Données stockées 15">
            <a:extLst>
              <a:ext uri="{FF2B5EF4-FFF2-40B4-BE49-F238E27FC236}">
                <a16:creationId xmlns:a16="http://schemas.microsoft.com/office/drawing/2014/main" id="{A4D0DC29-0F32-4C86-A655-9D6D3665138F}"/>
              </a:ext>
            </a:extLst>
          </p:cNvPr>
          <p:cNvSpPr/>
          <p:nvPr userDrawn="1"/>
        </p:nvSpPr>
        <p:spPr>
          <a:xfrm rot="18266899">
            <a:off x="9190555" y="-16474"/>
            <a:ext cx="1347573" cy="74517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807 w 10000"/>
              <a:gd name="connsiteY2" fmla="*/ 4935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8" h="10000">
                <a:moveTo>
                  <a:pt x="1667" y="0"/>
                </a:moveTo>
                <a:cubicBezTo>
                  <a:pt x="4445" y="0"/>
                  <a:pt x="4046" y="52"/>
                  <a:pt x="6824" y="52"/>
                </a:cubicBezTo>
                <a:cubicBezTo>
                  <a:pt x="7231" y="965"/>
                  <a:pt x="8162" y="3316"/>
                  <a:pt x="8823" y="4916"/>
                </a:cubicBezTo>
                <a:cubicBezTo>
                  <a:pt x="9484" y="6516"/>
                  <a:pt x="10122" y="8119"/>
                  <a:pt x="10788" y="9653"/>
                </a:cubicBezTo>
                <a:lnTo>
                  <a:pt x="1667" y="10000"/>
                </a:lnTo>
                <a:cubicBezTo>
                  <a:pt x="746" y="10000"/>
                  <a:pt x="0" y="7761"/>
                  <a:pt x="0" y="5000"/>
                </a:cubicBezTo>
                <a:cubicBezTo>
                  <a:pt x="0" y="2239"/>
                  <a:pt x="746" y="0"/>
                  <a:pt x="1667" y="0"/>
                </a:cubicBezTo>
                <a:close/>
              </a:path>
            </a:pathLst>
          </a:custGeom>
          <a:solidFill>
            <a:srgbClr val="F39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avec coins arrondis en diagonale 20">
            <a:extLst>
              <a:ext uri="{FF2B5EF4-FFF2-40B4-BE49-F238E27FC236}">
                <a16:creationId xmlns:a16="http://schemas.microsoft.com/office/drawing/2014/main" id="{66873D70-83A1-4706-B117-F1166647CC93}"/>
              </a:ext>
            </a:extLst>
          </p:cNvPr>
          <p:cNvSpPr/>
          <p:nvPr userDrawn="1"/>
        </p:nvSpPr>
        <p:spPr>
          <a:xfrm>
            <a:off x="0" y="-1"/>
            <a:ext cx="7901418" cy="358667"/>
          </a:xfrm>
          <a:custGeom>
            <a:avLst/>
            <a:gdLst>
              <a:gd name="connsiteX0" fmla="*/ 59779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59779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1418" h="358667">
                <a:moveTo>
                  <a:pt x="38008" y="0"/>
                </a:moveTo>
                <a:lnTo>
                  <a:pt x="7901418" y="0"/>
                </a:lnTo>
                <a:lnTo>
                  <a:pt x="7901418" y="0"/>
                </a:lnTo>
                <a:lnTo>
                  <a:pt x="7901418" y="298888"/>
                </a:lnTo>
                <a:cubicBezTo>
                  <a:pt x="7901418" y="331903"/>
                  <a:pt x="7874654" y="358667"/>
                  <a:pt x="7841639" y="358667"/>
                </a:cubicBezTo>
                <a:lnTo>
                  <a:pt x="0" y="358667"/>
                </a:lnTo>
                <a:lnTo>
                  <a:pt x="0" y="358667"/>
                </a:lnTo>
                <a:lnTo>
                  <a:pt x="0" y="59779"/>
                </a:lnTo>
                <a:cubicBezTo>
                  <a:pt x="0" y="26764"/>
                  <a:pt x="4993" y="0"/>
                  <a:pt x="38008" y="0"/>
                </a:cubicBezTo>
                <a:close/>
              </a:path>
            </a:pathLst>
          </a:cu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9B9B9"/>
              </a:solidFill>
            </a:endParaRPr>
          </a:p>
        </p:txBody>
      </p:sp>
      <p:sp>
        <p:nvSpPr>
          <p:cNvPr id="9" name="Rectangle : coins arrondis 8">
            <a:extLst>
              <a:ext uri="{FF2B5EF4-FFF2-40B4-BE49-F238E27FC236}">
                <a16:creationId xmlns:a16="http://schemas.microsoft.com/office/drawing/2014/main" id="{F2CF2F90-E0E9-41BD-82D8-91B00CB208E2}"/>
              </a:ext>
            </a:extLst>
          </p:cNvPr>
          <p:cNvSpPr/>
          <p:nvPr userDrawn="1"/>
        </p:nvSpPr>
        <p:spPr>
          <a:xfrm>
            <a:off x="7722202" y="-1"/>
            <a:ext cx="1270291" cy="365126"/>
          </a:xfrm>
          <a:prstGeom prst="roundRect">
            <a:avLst/>
          </a:prstGeom>
          <a:solidFill>
            <a:srgbClr val="D7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D7D7DF"/>
              </a:solidFill>
            </a:endParaRPr>
          </a:p>
        </p:txBody>
      </p:sp>
      <p:sp>
        <p:nvSpPr>
          <p:cNvPr id="10" name="Organigramme : Données stockées 14">
            <a:extLst>
              <a:ext uri="{FF2B5EF4-FFF2-40B4-BE49-F238E27FC236}">
                <a16:creationId xmlns:a16="http://schemas.microsoft.com/office/drawing/2014/main" id="{0956AB17-65A1-4F4F-A33D-37E14E3D3564}"/>
              </a:ext>
            </a:extLst>
          </p:cNvPr>
          <p:cNvSpPr/>
          <p:nvPr userDrawn="1"/>
        </p:nvSpPr>
        <p:spPr>
          <a:xfrm rot="18266899">
            <a:off x="8378588" y="-62044"/>
            <a:ext cx="1253827" cy="74132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24 w 10000"/>
              <a:gd name="connsiteY1" fmla="*/ 5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7811 w 10000"/>
              <a:gd name="connsiteY2" fmla="*/ 553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060"/>
              <a:gd name="connsiteY0" fmla="*/ 0 h 10000"/>
              <a:gd name="connsiteX1" fmla="*/ 5643 w 9060"/>
              <a:gd name="connsiteY1" fmla="*/ 24 h 10000"/>
              <a:gd name="connsiteX2" fmla="*/ 7811 w 9060"/>
              <a:gd name="connsiteY2" fmla="*/ 5533 h 10000"/>
              <a:gd name="connsiteX3" fmla="*/ 9060 w 9060"/>
              <a:gd name="connsiteY3" fmla="*/ 9986 h 10000"/>
              <a:gd name="connsiteX4" fmla="*/ 1667 w 9060"/>
              <a:gd name="connsiteY4" fmla="*/ 10000 h 10000"/>
              <a:gd name="connsiteX5" fmla="*/ 0 w 9060"/>
              <a:gd name="connsiteY5" fmla="*/ 5000 h 10000"/>
              <a:gd name="connsiteX6" fmla="*/ 1667 w 9060"/>
              <a:gd name="connsiteY6" fmla="*/ 0 h 10000"/>
              <a:gd name="connsiteX0" fmla="*/ 1840 w 9721"/>
              <a:gd name="connsiteY0" fmla="*/ 0 h 10000"/>
              <a:gd name="connsiteX1" fmla="*/ 6228 w 9721"/>
              <a:gd name="connsiteY1" fmla="*/ 24 h 10000"/>
              <a:gd name="connsiteX2" fmla="*/ 8621 w 9721"/>
              <a:gd name="connsiteY2" fmla="*/ 5533 h 10000"/>
              <a:gd name="connsiteX3" fmla="*/ 9721 w 9721"/>
              <a:gd name="connsiteY3" fmla="*/ 9993 h 10000"/>
              <a:gd name="connsiteX4" fmla="*/ 1840 w 9721"/>
              <a:gd name="connsiteY4" fmla="*/ 10000 h 10000"/>
              <a:gd name="connsiteX5" fmla="*/ 0 w 9721"/>
              <a:gd name="connsiteY5" fmla="*/ 5000 h 10000"/>
              <a:gd name="connsiteX6" fmla="*/ 1840 w 9721"/>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390 w 10000"/>
              <a:gd name="connsiteY2" fmla="*/ 5544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131 h 10131"/>
              <a:gd name="connsiteX1" fmla="*/ 6156 w 10000"/>
              <a:gd name="connsiteY1" fmla="*/ 9 h 10131"/>
              <a:gd name="connsiteX2" fmla="*/ 8390 w 10000"/>
              <a:gd name="connsiteY2" fmla="*/ 5675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00"/>
              <a:gd name="connsiteY0" fmla="*/ 131 h 10131"/>
              <a:gd name="connsiteX1" fmla="*/ 6156 w 10000"/>
              <a:gd name="connsiteY1" fmla="*/ 9 h 10131"/>
              <a:gd name="connsiteX2" fmla="*/ 8302 w 10000"/>
              <a:gd name="connsiteY2" fmla="*/ 5778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22"/>
              <a:gd name="connsiteY0" fmla="*/ 131 h 10131"/>
              <a:gd name="connsiteX1" fmla="*/ 6156 w 10022"/>
              <a:gd name="connsiteY1" fmla="*/ 9 h 10131"/>
              <a:gd name="connsiteX2" fmla="*/ 8302 w 10022"/>
              <a:gd name="connsiteY2" fmla="*/ 5778 h 10131"/>
              <a:gd name="connsiteX3" fmla="*/ 10022 w 10022"/>
              <a:gd name="connsiteY3" fmla="*/ 10098 h 10131"/>
              <a:gd name="connsiteX4" fmla="*/ 1893 w 10022"/>
              <a:gd name="connsiteY4" fmla="*/ 10131 h 10131"/>
              <a:gd name="connsiteX5" fmla="*/ 0 w 10022"/>
              <a:gd name="connsiteY5" fmla="*/ 5131 h 10131"/>
              <a:gd name="connsiteX6" fmla="*/ 1893 w 10022"/>
              <a:gd name="connsiteY6" fmla="*/ 131 h 10131"/>
              <a:gd name="connsiteX0" fmla="*/ 1893 w 10022"/>
              <a:gd name="connsiteY0" fmla="*/ 141 h 10141"/>
              <a:gd name="connsiteX1" fmla="*/ 6156 w 10022"/>
              <a:gd name="connsiteY1" fmla="*/ 19 h 10141"/>
              <a:gd name="connsiteX2" fmla="*/ 8302 w 10022"/>
              <a:gd name="connsiteY2" fmla="*/ 5788 h 10141"/>
              <a:gd name="connsiteX3" fmla="*/ 10022 w 10022"/>
              <a:gd name="connsiteY3" fmla="*/ 10108 h 10141"/>
              <a:gd name="connsiteX4" fmla="*/ 1893 w 10022"/>
              <a:gd name="connsiteY4" fmla="*/ 10141 h 10141"/>
              <a:gd name="connsiteX5" fmla="*/ 0 w 10022"/>
              <a:gd name="connsiteY5" fmla="*/ 5141 h 10141"/>
              <a:gd name="connsiteX6" fmla="*/ 1893 w 10022"/>
              <a:gd name="connsiteY6" fmla="*/ 141 h 10141"/>
              <a:gd name="connsiteX0" fmla="*/ 1893 w 10022"/>
              <a:gd name="connsiteY0" fmla="*/ 213 h 10213"/>
              <a:gd name="connsiteX1" fmla="*/ 6030 w 10022"/>
              <a:gd name="connsiteY1" fmla="*/ 18 h 10213"/>
              <a:gd name="connsiteX2" fmla="*/ 8302 w 10022"/>
              <a:gd name="connsiteY2" fmla="*/ 5860 h 10213"/>
              <a:gd name="connsiteX3" fmla="*/ 10022 w 10022"/>
              <a:gd name="connsiteY3" fmla="*/ 10180 h 10213"/>
              <a:gd name="connsiteX4" fmla="*/ 1893 w 10022"/>
              <a:gd name="connsiteY4" fmla="*/ 10213 h 10213"/>
              <a:gd name="connsiteX5" fmla="*/ 0 w 10022"/>
              <a:gd name="connsiteY5" fmla="*/ 5213 h 10213"/>
              <a:gd name="connsiteX6" fmla="*/ 1893 w 10022"/>
              <a:gd name="connsiteY6" fmla="*/ 213 h 10213"/>
              <a:gd name="connsiteX0" fmla="*/ 1893 w 10022"/>
              <a:gd name="connsiteY0" fmla="*/ 265 h 10265"/>
              <a:gd name="connsiteX1" fmla="*/ 6074 w 10022"/>
              <a:gd name="connsiteY1" fmla="*/ 18 h 10265"/>
              <a:gd name="connsiteX2" fmla="*/ 8302 w 10022"/>
              <a:gd name="connsiteY2" fmla="*/ 5912 h 10265"/>
              <a:gd name="connsiteX3" fmla="*/ 10022 w 10022"/>
              <a:gd name="connsiteY3" fmla="*/ 10232 h 10265"/>
              <a:gd name="connsiteX4" fmla="*/ 1893 w 10022"/>
              <a:gd name="connsiteY4" fmla="*/ 10265 h 10265"/>
              <a:gd name="connsiteX5" fmla="*/ 0 w 10022"/>
              <a:gd name="connsiteY5" fmla="*/ 5265 h 10265"/>
              <a:gd name="connsiteX6" fmla="*/ 1893 w 10022"/>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47 h 10247"/>
              <a:gd name="connsiteX1" fmla="*/ 6074 w 10044"/>
              <a:gd name="connsiteY1" fmla="*/ 0 h 10247"/>
              <a:gd name="connsiteX2" fmla="*/ 8302 w 10044"/>
              <a:gd name="connsiteY2" fmla="*/ 5894 h 10247"/>
              <a:gd name="connsiteX3" fmla="*/ 10044 w 10044"/>
              <a:gd name="connsiteY3" fmla="*/ 10188 h 10247"/>
              <a:gd name="connsiteX4" fmla="*/ 1893 w 10044"/>
              <a:gd name="connsiteY4" fmla="*/ 10247 h 10247"/>
              <a:gd name="connsiteX5" fmla="*/ 0 w 10044"/>
              <a:gd name="connsiteY5" fmla="*/ 5247 h 10247"/>
              <a:gd name="connsiteX6" fmla="*/ 1893 w 10044"/>
              <a:gd name="connsiteY6" fmla="*/ 247 h 10247"/>
              <a:gd name="connsiteX0" fmla="*/ 1893 w 10044"/>
              <a:gd name="connsiteY0" fmla="*/ 170 h 10170"/>
              <a:gd name="connsiteX1" fmla="*/ 6009 w 10044"/>
              <a:gd name="connsiteY1" fmla="*/ 0 h 10170"/>
              <a:gd name="connsiteX2" fmla="*/ 8302 w 10044"/>
              <a:gd name="connsiteY2" fmla="*/ 5817 h 10170"/>
              <a:gd name="connsiteX3" fmla="*/ 10044 w 10044"/>
              <a:gd name="connsiteY3" fmla="*/ 10111 h 10170"/>
              <a:gd name="connsiteX4" fmla="*/ 1893 w 10044"/>
              <a:gd name="connsiteY4" fmla="*/ 10170 h 10170"/>
              <a:gd name="connsiteX5" fmla="*/ 0 w 10044"/>
              <a:gd name="connsiteY5" fmla="*/ 5170 h 10170"/>
              <a:gd name="connsiteX6" fmla="*/ 1893 w 10044"/>
              <a:gd name="connsiteY6" fmla="*/ 170 h 10170"/>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4" h="10228">
                <a:moveTo>
                  <a:pt x="1893" y="228"/>
                </a:moveTo>
                <a:cubicBezTo>
                  <a:pt x="5047" y="228"/>
                  <a:pt x="2794" y="229"/>
                  <a:pt x="6058" y="0"/>
                </a:cubicBezTo>
                <a:cubicBezTo>
                  <a:pt x="5945" y="-41"/>
                  <a:pt x="7638" y="4180"/>
                  <a:pt x="8302" y="5875"/>
                </a:cubicBezTo>
                <a:cubicBezTo>
                  <a:pt x="8966" y="7570"/>
                  <a:pt x="9752" y="9556"/>
                  <a:pt x="10044" y="10169"/>
                </a:cubicBezTo>
                <a:lnTo>
                  <a:pt x="1893" y="10228"/>
                </a:lnTo>
                <a:cubicBezTo>
                  <a:pt x="847" y="10228"/>
                  <a:pt x="0" y="7989"/>
                  <a:pt x="0" y="5228"/>
                </a:cubicBezTo>
                <a:cubicBezTo>
                  <a:pt x="0" y="2467"/>
                  <a:pt x="847" y="228"/>
                  <a:pt x="1893" y="228"/>
                </a:cubicBezTo>
                <a:close/>
              </a:path>
            </a:pathLst>
          </a:custGeom>
          <a:solidFill>
            <a:srgbClr val="282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pour une image  9">
            <a:extLst>
              <a:ext uri="{FF2B5EF4-FFF2-40B4-BE49-F238E27FC236}">
                <a16:creationId xmlns:a16="http://schemas.microsoft.com/office/drawing/2014/main" id="{2A632C4F-CD5E-4A95-832E-BCD9342D5687}"/>
              </a:ext>
            </a:extLst>
          </p:cNvPr>
          <p:cNvSpPr>
            <a:spLocks noGrp="1"/>
          </p:cNvSpPr>
          <p:nvPr>
            <p:ph type="pic" sz="quarter" idx="14"/>
          </p:nvPr>
        </p:nvSpPr>
        <p:spPr>
          <a:xfrm>
            <a:off x="189325" y="6068632"/>
            <a:ext cx="1773238" cy="661987"/>
          </a:xfrm>
        </p:spPr>
        <p:txBody>
          <a:bodyPr/>
          <a:lstStyle>
            <a:lvl4pPr marL="1371600" indent="0">
              <a:buNone/>
              <a:defRPr/>
            </a:lvl4pPr>
          </a:lstStyle>
          <a:p>
            <a:pPr lvl="3"/>
            <a:endParaRPr lang="fr-FR" dirty="0"/>
          </a:p>
        </p:txBody>
      </p:sp>
    </p:spTree>
    <p:extLst>
      <p:ext uri="{BB962C8B-B14F-4D97-AF65-F5344CB8AC3E}">
        <p14:creationId xmlns:p14="http://schemas.microsoft.com/office/powerpoint/2010/main" val="140404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AABF4-BE0D-47A3-A7C4-04F78F2F0AF2}"/>
              </a:ext>
            </a:extLst>
          </p:cNvPr>
          <p:cNvSpPr>
            <a:spLocks noGrp="1"/>
          </p:cNvSpPr>
          <p:nvPr>
            <p:ph type="title"/>
          </p:nvPr>
        </p:nvSpPr>
        <p:spPr>
          <a:xfrm>
            <a:off x="838200" y="365125"/>
            <a:ext cx="9165336" cy="1325563"/>
          </a:xfrm>
        </p:spPr>
        <p:txBody>
          <a:bodyPr/>
          <a:lstStyle/>
          <a:p>
            <a:r>
              <a:rPr lang="fr-FR" dirty="0"/>
              <a:t>Modifiez le style du titre</a:t>
            </a:r>
          </a:p>
        </p:txBody>
      </p:sp>
      <p:sp>
        <p:nvSpPr>
          <p:cNvPr id="5" name="Espace réservé du numéro de diapositive 4">
            <a:extLst>
              <a:ext uri="{FF2B5EF4-FFF2-40B4-BE49-F238E27FC236}">
                <a16:creationId xmlns:a16="http://schemas.microsoft.com/office/drawing/2014/main" id="{51A783BC-2EFF-4F1F-A4B0-97C6708EFAA8}"/>
              </a:ext>
            </a:extLst>
          </p:cNvPr>
          <p:cNvSpPr>
            <a:spLocks noGrp="1"/>
          </p:cNvSpPr>
          <p:nvPr>
            <p:ph type="sldNum" sz="quarter" idx="12"/>
          </p:nvPr>
        </p:nvSpPr>
        <p:spPr/>
        <p:txBody>
          <a:bodyPr/>
          <a:lstStyle/>
          <a:p>
            <a:fld id="{EE5DBB14-466F-4474-9965-33A660EC661A}" type="slidenum">
              <a:rPr lang="fr-FR" smtClean="0"/>
              <a:t>‹N°›</a:t>
            </a:fld>
            <a:endParaRPr lang="fr-FR"/>
          </a:p>
        </p:txBody>
      </p:sp>
      <p:sp>
        <p:nvSpPr>
          <p:cNvPr id="6" name="Rectangle : avec coins arrondis en diagonale 6">
            <a:extLst>
              <a:ext uri="{FF2B5EF4-FFF2-40B4-BE49-F238E27FC236}">
                <a16:creationId xmlns:a16="http://schemas.microsoft.com/office/drawing/2014/main" id="{F71B0A01-BC4D-45D8-9492-6840C454E18B}"/>
              </a:ext>
            </a:extLst>
          </p:cNvPr>
          <p:cNvSpPr/>
          <p:nvPr userDrawn="1"/>
        </p:nvSpPr>
        <p:spPr>
          <a:xfrm>
            <a:off x="4227277" y="6461882"/>
            <a:ext cx="7965092" cy="396118"/>
          </a:xfrm>
          <a:custGeom>
            <a:avLst/>
            <a:gdLst>
              <a:gd name="connsiteX0" fmla="*/ 66021 w 7964724"/>
              <a:gd name="connsiteY0" fmla="*/ 0 h 396118"/>
              <a:gd name="connsiteX1" fmla="*/ 7964724 w 7964724"/>
              <a:gd name="connsiteY1" fmla="*/ 0 h 396118"/>
              <a:gd name="connsiteX2" fmla="*/ 7964724 w 7964724"/>
              <a:gd name="connsiteY2" fmla="*/ 0 h 396118"/>
              <a:gd name="connsiteX3" fmla="*/ 7964724 w 7964724"/>
              <a:gd name="connsiteY3" fmla="*/ 330097 h 396118"/>
              <a:gd name="connsiteX4" fmla="*/ 7898703 w 7964724"/>
              <a:gd name="connsiteY4" fmla="*/ 396118 h 396118"/>
              <a:gd name="connsiteX5" fmla="*/ 0 w 7964724"/>
              <a:gd name="connsiteY5" fmla="*/ 396118 h 396118"/>
              <a:gd name="connsiteX6" fmla="*/ 0 w 7964724"/>
              <a:gd name="connsiteY6" fmla="*/ 396118 h 396118"/>
              <a:gd name="connsiteX7" fmla="*/ 0 w 7964724"/>
              <a:gd name="connsiteY7" fmla="*/ 66021 h 396118"/>
              <a:gd name="connsiteX8" fmla="*/ 66021 w 7964724"/>
              <a:gd name="connsiteY8" fmla="*/ 0 h 396118"/>
              <a:gd name="connsiteX0" fmla="*/ 66021 w 8043404"/>
              <a:gd name="connsiteY0" fmla="*/ 0 h 396118"/>
              <a:gd name="connsiteX1" fmla="*/ 7964724 w 8043404"/>
              <a:gd name="connsiteY1" fmla="*/ 0 h 396118"/>
              <a:gd name="connsiteX2" fmla="*/ 7964724 w 8043404"/>
              <a:gd name="connsiteY2" fmla="*/ 0 h 396118"/>
              <a:gd name="connsiteX3" fmla="*/ 7964724 w 8043404"/>
              <a:gd name="connsiteY3" fmla="*/ 330097 h 396118"/>
              <a:gd name="connsiteX4" fmla="*/ 8035863 w 8043404"/>
              <a:gd name="connsiteY4" fmla="*/ 396118 h 396118"/>
              <a:gd name="connsiteX5" fmla="*/ 0 w 8043404"/>
              <a:gd name="connsiteY5" fmla="*/ 396118 h 396118"/>
              <a:gd name="connsiteX6" fmla="*/ 0 w 8043404"/>
              <a:gd name="connsiteY6" fmla="*/ 396118 h 396118"/>
              <a:gd name="connsiteX7" fmla="*/ 0 w 8043404"/>
              <a:gd name="connsiteY7" fmla="*/ 66021 h 396118"/>
              <a:gd name="connsiteX8" fmla="*/ 66021 w 8043404"/>
              <a:gd name="connsiteY8" fmla="*/ 0 h 396118"/>
              <a:gd name="connsiteX0" fmla="*/ 66021 w 7965092"/>
              <a:gd name="connsiteY0" fmla="*/ 0 h 396118"/>
              <a:gd name="connsiteX1" fmla="*/ 7964724 w 7965092"/>
              <a:gd name="connsiteY1" fmla="*/ 0 h 396118"/>
              <a:gd name="connsiteX2" fmla="*/ 7964724 w 7965092"/>
              <a:gd name="connsiteY2" fmla="*/ 0 h 396118"/>
              <a:gd name="connsiteX3" fmla="*/ 7964724 w 7965092"/>
              <a:gd name="connsiteY3" fmla="*/ 330097 h 396118"/>
              <a:gd name="connsiteX4" fmla="*/ 7934263 w 7965092"/>
              <a:gd name="connsiteY4" fmla="*/ 391038 h 396118"/>
              <a:gd name="connsiteX5" fmla="*/ 0 w 7965092"/>
              <a:gd name="connsiteY5" fmla="*/ 396118 h 396118"/>
              <a:gd name="connsiteX6" fmla="*/ 0 w 7965092"/>
              <a:gd name="connsiteY6" fmla="*/ 396118 h 396118"/>
              <a:gd name="connsiteX7" fmla="*/ 0 w 7965092"/>
              <a:gd name="connsiteY7" fmla="*/ 66021 h 396118"/>
              <a:gd name="connsiteX8" fmla="*/ 66021 w 7965092"/>
              <a:gd name="connsiteY8" fmla="*/ 0 h 396118"/>
              <a:gd name="connsiteX0" fmla="*/ 66021 w 7965092"/>
              <a:gd name="connsiteY0" fmla="*/ 0 h 396118"/>
              <a:gd name="connsiteX1" fmla="*/ 7964724 w 7965092"/>
              <a:gd name="connsiteY1" fmla="*/ 0 h 396118"/>
              <a:gd name="connsiteX2" fmla="*/ 7964724 w 7965092"/>
              <a:gd name="connsiteY2" fmla="*/ 0 h 396118"/>
              <a:gd name="connsiteX3" fmla="*/ 7964724 w 7965092"/>
              <a:gd name="connsiteY3" fmla="*/ 350417 h 396118"/>
              <a:gd name="connsiteX4" fmla="*/ 7934263 w 7965092"/>
              <a:gd name="connsiteY4" fmla="*/ 391038 h 396118"/>
              <a:gd name="connsiteX5" fmla="*/ 0 w 7965092"/>
              <a:gd name="connsiteY5" fmla="*/ 396118 h 396118"/>
              <a:gd name="connsiteX6" fmla="*/ 0 w 7965092"/>
              <a:gd name="connsiteY6" fmla="*/ 396118 h 396118"/>
              <a:gd name="connsiteX7" fmla="*/ 0 w 7965092"/>
              <a:gd name="connsiteY7" fmla="*/ 66021 h 396118"/>
              <a:gd name="connsiteX8" fmla="*/ 66021 w 7965092"/>
              <a:gd name="connsiteY8" fmla="*/ 0 h 39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92" h="396118">
                <a:moveTo>
                  <a:pt x="66021" y="0"/>
                </a:moveTo>
                <a:lnTo>
                  <a:pt x="7964724" y="0"/>
                </a:lnTo>
                <a:lnTo>
                  <a:pt x="7964724" y="0"/>
                </a:lnTo>
                <a:lnTo>
                  <a:pt x="7964724" y="350417"/>
                </a:lnTo>
                <a:cubicBezTo>
                  <a:pt x="7964724" y="386879"/>
                  <a:pt x="7970725" y="391038"/>
                  <a:pt x="7934263" y="391038"/>
                </a:cubicBezTo>
                <a:lnTo>
                  <a:pt x="0" y="396118"/>
                </a:lnTo>
                <a:lnTo>
                  <a:pt x="0" y="396118"/>
                </a:lnTo>
                <a:lnTo>
                  <a:pt x="0" y="66021"/>
                </a:lnTo>
                <a:cubicBezTo>
                  <a:pt x="0" y="29559"/>
                  <a:pt x="29559" y="0"/>
                  <a:pt x="66021" y="0"/>
                </a:cubicBezTo>
                <a:close/>
              </a:path>
            </a:pathLst>
          </a:cu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9B9B9"/>
              </a:solidFill>
            </a:endParaRPr>
          </a:p>
        </p:txBody>
      </p:sp>
      <p:sp>
        <p:nvSpPr>
          <p:cNvPr id="7" name="Rectangle : coins arrondis 6">
            <a:extLst>
              <a:ext uri="{FF2B5EF4-FFF2-40B4-BE49-F238E27FC236}">
                <a16:creationId xmlns:a16="http://schemas.microsoft.com/office/drawing/2014/main" id="{A4CE5E34-3F1B-4DFD-8668-C77A5E02F883}"/>
              </a:ext>
            </a:extLst>
          </p:cNvPr>
          <p:cNvSpPr/>
          <p:nvPr userDrawn="1"/>
        </p:nvSpPr>
        <p:spPr>
          <a:xfrm>
            <a:off x="3015333" y="6460693"/>
            <a:ext cx="1270291" cy="397307"/>
          </a:xfrm>
          <a:prstGeom prst="roundRect">
            <a:avLst/>
          </a:prstGeom>
          <a:solidFill>
            <a:srgbClr val="D7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7D7DF"/>
              </a:solidFill>
            </a:endParaRPr>
          </a:p>
        </p:txBody>
      </p:sp>
      <p:sp>
        <p:nvSpPr>
          <p:cNvPr id="8" name="Organigramme : Données stockées 8">
            <a:extLst>
              <a:ext uri="{FF2B5EF4-FFF2-40B4-BE49-F238E27FC236}">
                <a16:creationId xmlns:a16="http://schemas.microsoft.com/office/drawing/2014/main" id="{32F981FC-B51B-4E7E-B87B-4F766E73003A}"/>
              </a:ext>
            </a:extLst>
          </p:cNvPr>
          <p:cNvSpPr/>
          <p:nvPr userDrawn="1"/>
        </p:nvSpPr>
        <p:spPr>
          <a:xfrm rot="3645620">
            <a:off x="2110415" y="6071182"/>
            <a:ext cx="1359743" cy="772417"/>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8"/>
              <a:gd name="connsiteX1" fmla="*/ 10000 w 10000"/>
              <a:gd name="connsiteY1" fmla="*/ 0 h 10008"/>
              <a:gd name="connsiteX2" fmla="*/ 8333 w 10000"/>
              <a:gd name="connsiteY2" fmla="*/ 5000 h 10008"/>
              <a:gd name="connsiteX3" fmla="*/ 8660 w 10000"/>
              <a:gd name="connsiteY3" fmla="*/ 10008 h 10008"/>
              <a:gd name="connsiteX4" fmla="*/ 1667 w 10000"/>
              <a:gd name="connsiteY4" fmla="*/ 10000 h 10008"/>
              <a:gd name="connsiteX5" fmla="*/ 0 w 10000"/>
              <a:gd name="connsiteY5" fmla="*/ 5000 h 10008"/>
              <a:gd name="connsiteX6" fmla="*/ 1667 w 10000"/>
              <a:gd name="connsiteY6" fmla="*/ 0 h 10008"/>
              <a:gd name="connsiteX0" fmla="*/ 1667 w 8771"/>
              <a:gd name="connsiteY0" fmla="*/ 0 h 10008"/>
              <a:gd name="connsiteX1" fmla="*/ 8771 w 8771"/>
              <a:gd name="connsiteY1" fmla="*/ 577 h 10008"/>
              <a:gd name="connsiteX2" fmla="*/ 8333 w 8771"/>
              <a:gd name="connsiteY2" fmla="*/ 5000 h 10008"/>
              <a:gd name="connsiteX3" fmla="*/ 8660 w 8771"/>
              <a:gd name="connsiteY3" fmla="*/ 10008 h 10008"/>
              <a:gd name="connsiteX4" fmla="*/ 1667 w 8771"/>
              <a:gd name="connsiteY4" fmla="*/ 10000 h 10008"/>
              <a:gd name="connsiteX5" fmla="*/ 0 w 8771"/>
              <a:gd name="connsiteY5" fmla="*/ 5000 h 10008"/>
              <a:gd name="connsiteX6" fmla="*/ 1667 w 8771"/>
              <a:gd name="connsiteY6" fmla="*/ 0 h 10008"/>
              <a:gd name="connsiteX0" fmla="*/ 1901 w 10000"/>
              <a:gd name="connsiteY0" fmla="*/ 0 h 9992"/>
              <a:gd name="connsiteX1" fmla="*/ 10000 w 10000"/>
              <a:gd name="connsiteY1" fmla="*/ 577 h 9992"/>
              <a:gd name="connsiteX2" fmla="*/ 9501 w 10000"/>
              <a:gd name="connsiteY2" fmla="*/ 4996 h 9992"/>
              <a:gd name="connsiteX3" fmla="*/ 8618 w 10000"/>
              <a:gd name="connsiteY3" fmla="*/ 9763 h 9992"/>
              <a:gd name="connsiteX4" fmla="*/ 1901 w 10000"/>
              <a:gd name="connsiteY4" fmla="*/ 9992 h 9992"/>
              <a:gd name="connsiteX5" fmla="*/ 0 w 10000"/>
              <a:gd name="connsiteY5" fmla="*/ 4996 h 9992"/>
              <a:gd name="connsiteX6" fmla="*/ 1901 w 10000"/>
              <a:gd name="connsiteY6" fmla="*/ 0 h 9992"/>
              <a:gd name="connsiteX0" fmla="*/ 1901 w 10000"/>
              <a:gd name="connsiteY0" fmla="*/ 0 h 10000"/>
              <a:gd name="connsiteX1" fmla="*/ 10000 w 10000"/>
              <a:gd name="connsiteY1" fmla="*/ 577 h 10000"/>
              <a:gd name="connsiteX2" fmla="*/ 8940 w 10000"/>
              <a:gd name="connsiteY2" fmla="*/ 4724 h 10000"/>
              <a:gd name="connsiteX3" fmla="*/ 8618 w 10000"/>
              <a:gd name="connsiteY3" fmla="*/ 9771 h 10000"/>
              <a:gd name="connsiteX4" fmla="*/ 1901 w 10000"/>
              <a:gd name="connsiteY4" fmla="*/ 10000 h 10000"/>
              <a:gd name="connsiteX5" fmla="*/ 0 w 10000"/>
              <a:gd name="connsiteY5" fmla="*/ 5000 h 10000"/>
              <a:gd name="connsiteX6" fmla="*/ 1901 w 10000"/>
              <a:gd name="connsiteY6" fmla="*/ 0 h 10000"/>
              <a:gd name="connsiteX0" fmla="*/ 1901 w 9480"/>
              <a:gd name="connsiteY0" fmla="*/ 0 h 10000"/>
              <a:gd name="connsiteX1" fmla="*/ 9480 w 9480"/>
              <a:gd name="connsiteY1" fmla="*/ 588 h 10000"/>
              <a:gd name="connsiteX2" fmla="*/ 8940 w 9480"/>
              <a:gd name="connsiteY2" fmla="*/ 4724 h 10000"/>
              <a:gd name="connsiteX3" fmla="*/ 8618 w 9480"/>
              <a:gd name="connsiteY3" fmla="*/ 9771 h 10000"/>
              <a:gd name="connsiteX4" fmla="*/ 1901 w 9480"/>
              <a:gd name="connsiteY4" fmla="*/ 10000 h 10000"/>
              <a:gd name="connsiteX5" fmla="*/ 0 w 9480"/>
              <a:gd name="connsiteY5" fmla="*/ 5000 h 10000"/>
              <a:gd name="connsiteX6" fmla="*/ 1901 w 9480"/>
              <a:gd name="connsiteY6" fmla="*/ 0 h 10000"/>
              <a:gd name="connsiteX0" fmla="*/ 2005 w 10000"/>
              <a:gd name="connsiteY0" fmla="*/ 0 h 10000"/>
              <a:gd name="connsiteX1" fmla="*/ 10000 w 10000"/>
              <a:gd name="connsiteY1" fmla="*/ 588 h 10000"/>
              <a:gd name="connsiteX2" fmla="*/ 9430 w 10000"/>
              <a:gd name="connsiteY2" fmla="*/ 4724 h 10000"/>
              <a:gd name="connsiteX3" fmla="*/ 9091 w 10000"/>
              <a:gd name="connsiteY3" fmla="*/ 9771 h 10000"/>
              <a:gd name="connsiteX4" fmla="*/ 2005 w 10000"/>
              <a:gd name="connsiteY4" fmla="*/ 10000 h 10000"/>
              <a:gd name="connsiteX5" fmla="*/ 0 w 10000"/>
              <a:gd name="connsiteY5" fmla="*/ 5000 h 10000"/>
              <a:gd name="connsiteX6" fmla="*/ 2005 w 10000"/>
              <a:gd name="connsiteY6" fmla="*/ 0 h 10000"/>
              <a:gd name="connsiteX0" fmla="*/ 2005 w 10000"/>
              <a:gd name="connsiteY0" fmla="*/ 0 h 10000"/>
              <a:gd name="connsiteX1" fmla="*/ 10000 w 10000"/>
              <a:gd name="connsiteY1" fmla="*/ 588 h 10000"/>
              <a:gd name="connsiteX2" fmla="*/ 9194 w 10000"/>
              <a:gd name="connsiteY2" fmla="*/ 4673 h 10000"/>
              <a:gd name="connsiteX3" fmla="*/ 9091 w 10000"/>
              <a:gd name="connsiteY3" fmla="*/ 9771 h 10000"/>
              <a:gd name="connsiteX4" fmla="*/ 2005 w 10000"/>
              <a:gd name="connsiteY4" fmla="*/ 10000 h 10000"/>
              <a:gd name="connsiteX5" fmla="*/ 0 w 10000"/>
              <a:gd name="connsiteY5" fmla="*/ 5000 h 10000"/>
              <a:gd name="connsiteX6" fmla="*/ 2005 w 10000"/>
              <a:gd name="connsiteY6" fmla="*/ 0 h 10000"/>
              <a:gd name="connsiteX0" fmla="*/ 2005 w 10000"/>
              <a:gd name="connsiteY0" fmla="*/ 0 h 10000"/>
              <a:gd name="connsiteX1" fmla="*/ 10000 w 10000"/>
              <a:gd name="connsiteY1" fmla="*/ 588 h 10000"/>
              <a:gd name="connsiteX2" fmla="*/ 9194 w 10000"/>
              <a:gd name="connsiteY2" fmla="*/ 4673 h 10000"/>
              <a:gd name="connsiteX3" fmla="*/ 8275 w 10000"/>
              <a:gd name="connsiteY3" fmla="*/ 9598 h 10000"/>
              <a:gd name="connsiteX4" fmla="*/ 2005 w 10000"/>
              <a:gd name="connsiteY4" fmla="*/ 10000 h 10000"/>
              <a:gd name="connsiteX5" fmla="*/ 0 w 10000"/>
              <a:gd name="connsiteY5" fmla="*/ 5000 h 10000"/>
              <a:gd name="connsiteX6" fmla="*/ 2005 w 10000"/>
              <a:gd name="connsiteY6" fmla="*/ 0 h 10000"/>
              <a:gd name="connsiteX0" fmla="*/ 2005 w 10000"/>
              <a:gd name="connsiteY0" fmla="*/ 0 h 10000"/>
              <a:gd name="connsiteX1" fmla="*/ 10000 w 10000"/>
              <a:gd name="connsiteY1" fmla="*/ 588 h 10000"/>
              <a:gd name="connsiteX2" fmla="*/ 9194 w 10000"/>
              <a:gd name="connsiteY2" fmla="*/ 4673 h 10000"/>
              <a:gd name="connsiteX3" fmla="*/ 8275 w 10000"/>
              <a:gd name="connsiteY3" fmla="*/ 9598 h 10000"/>
              <a:gd name="connsiteX4" fmla="*/ 2005 w 10000"/>
              <a:gd name="connsiteY4" fmla="*/ 10000 h 10000"/>
              <a:gd name="connsiteX5" fmla="*/ 0 w 10000"/>
              <a:gd name="connsiteY5" fmla="*/ 5000 h 10000"/>
              <a:gd name="connsiteX6" fmla="*/ 2005 w 10000"/>
              <a:gd name="connsiteY6" fmla="*/ 0 h 10000"/>
              <a:gd name="connsiteX0" fmla="*/ 2005 w 11372"/>
              <a:gd name="connsiteY0" fmla="*/ 0 h 10000"/>
              <a:gd name="connsiteX1" fmla="*/ 11372 w 11372"/>
              <a:gd name="connsiteY1" fmla="*/ 771 h 10000"/>
              <a:gd name="connsiteX2" fmla="*/ 9194 w 11372"/>
              <a:gd name="connsiteY2" fmla="*/ 4673 h 10000"/>
              <a:gd name="connsiteX3" fmla="*/ 8275 w 11372"/>
              <a:gd name="connsiteY3" fmla="*/ 9598 h 10000"/>
              <a:gd name="connsiteX4" fmla="*/ 2005 w 11372"/>
              <a:gd name="connsiteY4" fmla="*/ 10000 h 10000"/>
              <a:gd name="connsiteX5" fmla="*/ 0 w 11372"/>
              <a:gd name="connsiteY5" fmla="*/ 5000 h 10000"/>
              <a:gd name="connsiteX6" fmla="*/ 2005 w 11372"/>
              <a:gd name="connsiteY6" fmla="*/ 0 h 10000"/>
              <a:gd name="connsiteX0" fmla="*/ 2005 w 11372"/>
              <a:gd name="connsiteY0" fmla="*/ 0 h 10000"/>
              <a:gd name="connsiteX1" fmla="*/ 11372 w 11372"/>
              <a:gd name="connsiteY1" fmla="*/ 771 h 10000"/>
              <a:gd name="connsiteX2" fmla="*/ 9194 w 11372"/>
              <a:gd name="connsiteY2" fmla="*/ 4673 h 10000"/>
              <a:gd name="connsiteX3" fmla="*/ 8275 w 11372"/>
              <a:gd name="connsiteY3" fmla="*/ 9598 h 10000"/>
              <a:gd name="connsiteX4" fmla="*/ 2005 w 11372"/>
              <a:gd name="connsiteY4" fmla="*/ 10000 h 10000"/>
              <a:gd name="connsiteX5" fmla="*/ 0 w 11372"/>
              <a:gd name="connsiteY5" fmla="*/ 5000 h 10000"/>
              <a:gd name="connsiteX6" fmla="*/ 2005 w 11372"/>
              <a:gd name="connsiteY6" fmla="*/ 0 h 10000"/>
              <a:gd name="connsiteX0" fmla="*/ 2005 w 11372"/>
              <a:gd name="connsiteY0" fmla="*/ 0 h 10000"/>
              <a:gd name="connsiteX1" fmla="*/ 11372 w 11372"/>
              <a:gd name="connsiteY1" fmla="*/ 771 h 10000"/>
              <a:gd name="connsiteX2" fmla="*/ 9833 w 11372"/>
              <a:gd name="connsiteY2" fmla="*/ 5085 h 10000"/>
              <a:gd name="connsiteX3" fmla="*/ 8275 w 11372"/>
              <a:gd name="connsiteY3" fmla="*/ 9598 h 10000"/>
              <a:gd name="connsiteX4" fmla="*/ 2005 w 11372"/>
              <a:gd name="connsiteY4" fmla="*/ 10000 h 10000"/>
              <a:gd name="connsiteX5" fmla="*/ 0 w 11372"/>
              <a:gd name="connsiteY5" fmla="*/ 5000 h 10000"/>
              <a:gd name="connsiteX6" fmla="*/ 2005 w 11372"/>
              <a:gd name="connsiteY6" fmla="*/ 0 h 10000"/>
              <a:gd name="connsiteX0" fmla="*/ 2005 w 11372"/>
              <a:gd name="connsiteY0" fmla="*/ 0 h 10000"/>
              <a:gd name="connsiteX1" fmla="*/ 11372 w 11372"/>
              <a:gd name="connsiteY1" fmla="*/ 771 h 10000"/>
              <a:gd name="connsiteX2" fmla="*/ 9833 w 11372"/>
              <a:gd name="connsiteY2" fmla="*/ 5085 h 10000"/>
              <a:gd name="connsiteX3" fmla="*/ 8231 w 11372"/>
              <a:gd name="connsiteY3" fmla="*/ 9559 h 10000"/>
              <a:gd name="connsiteX4" fmla="*/ 2005 w 11372"/>
              <a:gd name="connsiteY4" fmla="*/ 10000 h 10000"/>
              <a:gd name="connsiteX5" fmla="*/ 0 w 11372"/>
              <a:gd name="connsiteY5" fmla="*/ 5000 h 10000"/>
              <a:gd name="connsiteX6" fmla="*/ 2005 w 11372"/>
              <a:gd name="connsiteY6" fmla="*/ 0 h 10000"/>
              <a:gd name="connsiteX0" fmla="*/ 2005 w 11372"/>
              <a:gd name="connsiteY0" fmla="*/ 0 h 10000"/>
              <a:gd name="connsiteX1" fmla="*/ 11372 w 11372"/>
              <a:gd name="connsiteY1" fmla="*/ 771 h 10000"/>
              <a:gd name="connsiteX2" fmla="*/ 9833 w 11372"/>
              <a:gd name="connsiteY2" fmla="*/ 5085 h 10000"/>
              <a:gd name="connsiteX3" fmla="*/ 8231 w 11372"/>
              <a:gd name="connsiteY3" fmla="*/ 9559 h 10000"/>
              <a:gd name="connsiteX4" fmla="*/ 2005 w 11372"/>
              <a:gd name="connsiteY4" fmla="*/ 10000 h 10000"/>
              <a:gd name="connsiteX5" fmla="*/ 0 w 11372"/>
              <a:gd name="connsiteY5" fmla="*/ 5000 h 10000"/>
              <a:gd name="connsiteX6" fmla="*/ 2005 w 11372"/>
              <a:gd name="connsiteY6" fmla="*/ 0 h 10000"/>
              <a:gd name="connsiteX0" fmla="*/ 2005 w 11599"/>
              <a:gd name="connsiteY0" fmla="*/ 0 h 10000"/>
              <a:gd name="connsiteX1" fmla="*/ 11599 w 11599"/>
              <a:gd name="connsiteY1" fmla="*/ 188 h 10000"/>
              <a:gd name="connsiteX2" fmla="*/ 9833 w 11599"/>
              <a:gd name="connsiteY2" fmla="*/ 5085 h 10000"/>
              <a:gd name="connsiteX3" fmla="*/ 8231 w 11599"/>
              <a:gd name="connsiteY3" fmla="*/ 9559 h 10000"/>
              <a:gd name="connsiteX4" fmla="*/ 2005 w 11599"/>
              <a:gd name="connsiteY4" fmla="*/ 10000 h 10000"/>
              <a:gd name="connsiteX5" fmla="*/ 0 w 11599"/>
              <a:gd name="connsiteY5" fmla="*/ 5000 h 10000"/>
              <a:gd name="connsiteX6" fmla="*/ 2005 w 11599"/>
              <a:gd name="connsiteY6" fmla="*/ 0 h 10000"/>
              <a:gd name="connsiteX0" fmla="*/ 2005 w 11927"/>
              <a:gd name="connsiteY0" fmla="*/ 517 h 10517"/>
              <a:gd name="connsiteX1" fmla="*/ 11927 w 11927"/>
              <a:gd name="connsiteY1" fmla="*/ 0 h 10517"/>
              <a:gd name="connsiteX2" fmla="*/ 9833 w 11927"/>
              <a:gd name="connsiteY2" fmla="*/ 5602 h 10517"/>
              <a:gd name="connsiteX3" fmla="*/ 8231 w 11927"/>
              <a:gd name="connsiteY3" fmla="*/ 10076 h 10517"/>
              <a:gd name="connsiteX4" fmla="*/ 2005 w 11927"/>
              <a:gd name="connsiteY4" fmla="*/ 10517 h 10517"/>
              <a:gd name="connsiteX5" fmla="*/ 0 w 11927"/>
              <a:gd name="connsiteY5" fmla="*/ 5517 h 10517"/>
              <a:gd name="connsiteX6" fmla="*/ 2005 w 11927"/>
              <a:gd name="connsiteY6" fmla="*/ 517 h 10517"/>
              <a:gd name="connsiteX0" fmla="*/ 2005 w 11939"/>
              <a:gd name="connsiteY0" fmla="*/ 657 h 10657"/>
              <a:gd name="connsiteX1" fmla="*/ 11939 w 11939"/>
              <a:gd name="connsiteY1" fmla="*/ 0 h 10657"/>
              <a:gd name="connsiteX2" fmla="*/ 9833 w 11939"/>
              <a:gd name="connsiteY2" fmla="*/ 5742 h 10657"/>
              <a:gd name="connsiteX3" fmla="*/ 8231 w 11939"/>
              <a:gd name="connsiteY3" fmla="*/ 10216 h 10657"/>
              <a:gd name="connsiteX4" fmla="*/ 2005 w 11939"/>
              <a:gd name="connsiteY4" fmla="*/ 10657 h 10657"/>
              <a:gd name="connsiteX5" fmla="*/ 0 w 11939"/>
              <a:gd name="connsiteY5" fmla="*/ 5657 h 10657"/>
              <a:gd name="connsiteX6" fmla="*/ 2005 w 11939"/>
              <a:gd name="connsiteY6" fmla="*/ 657 h 1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9" h="10657">
                <a:moveTo>
                  <a:pt x="2005" y="657"/>
                </a:moveTo>
                <a:lnTo>
                  <a:pt x="11939" y="0"/>
                </a:lnTo>
                <a:cubicBezTo>
                  <a:pt x="11480" y="1381"/>
                  <a:pt x="10451" y="4039"/>
                  <a:pt x="9833" y="5742"/>
                </a:cubicBezTo>
                <a:cubicBezTo>
                  <a:pt x="9215" y="7445"/>
                  <a:pt x="8765" y="8837"/>
                  <a:pt x="8231" y="10216"/>
                </a:cubicBezTo>
                <a:lnTo>
                  <a:pt x="2005" y="10657"/>
                </a:lnTo>
                <a:cubicBezTo>
                  <a:pt x="898" y="10657"/>
                  <a:pt x="0" y="8418"/>
                  <a:pt x="0" y="5657"/>
                </a:cubicBezTo>
                <a:cubicBezTo>
                  <a:pt x="0" y="2896"/>
                  <a:pt x="898" y="657"/>
                  <a:pt x="2005" y="657"/>
                </a:cubicBezTo>
                <a:close/>
              </a:path>
            </a:pathLst>
          </a:custGeom>
          <a:solidFill>
            <a:srgbClr val="282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Données stockées 9">
            <a:extLst>
              <a:ext uri="{FF2B5EF4-FFF2-40B4-BE49-F238E27FC236}">
                <a16:creationId xmlns:a16="http://schemas.microsoft.com/office/drawing/2014/main" id="{A089CA6C-CA24-4A6E-B0B5-D7CE50E9A557}"/>
              </a:ext>
            </a:extLst>
          </p:cNvPr>
          <p:cNvSpPr/>
          <p:nvPr userDrawn="1"/>
        </p:nvSpPr>
        <p:spPr>
          <a:xfrm rot="3469231">
            <a:off x="1175134" y="6055791"/>
            <a:ext cx="1466673" cy="74679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8059 w 10000"/>
              <a:gd name="connsiteY3" fmla="*/ 9969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917 w 10000"/>
              <a:gd name="connsiteY2" fmla="*/ 5296 h 10000"/>
              <a:gd name="connsiteX3" fmla="*/ 8059 w 10000"/>
              <a:gd name="connsiteY3" fmla="*/ 9969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917 w 10000"/>
              <a:gd name="connsiteY2" fmla="*/ 5296 h 10000"/>
              <a:gd name="connsiteX3" fmla="*/ 8059 w 10000"/>
              <a:gd name="connsiteY3" fmla="*/ 9969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917 w 10000"/>
              <a:gd name="connsiteY2" fmla="*/ 5296 h 10000"/>
              <a:gd name="connsiteX3" fmla="*/ 8059 w 10000"/>
              <a:gd name="connsiteY3" fmla="*/ 9969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62"/>
              <a:gd name="connsiteX1" fmla="*/ 10000 w 10000"/>
              <a:gd name="connsiteY1" fmla="*/ 0 h 10062"/>
              <a:gd name="connsiteX2" fmla="*/ 8917 w 10000"/>
              <a:gd name="connsiteY2" fmla="*/ 5296 h 10062"/>
              <a:gd name="connsiteX3" fmla="*/ 8059 w 10000"/>
              <a:gd name="connsiteY3" fmla="*/ 9969 h 10062"/>
              <a:gd name="connsiteX4" fmla="*/ 1667 w 10000"/>
              <a:gd name="connsiteY4" fmla="*/ 10000 h 10062"/>
              <a:gd name="connsiteX5" fmla="*/ 0 w 10000"/>
              <a:gd name="connsiteY5" fmla="*/ 5000 h 10062"/>
              <a:gd name="connsiteX6" fmla="*/ 1667 w 10000"/>
              <a:gd name="connsiteY6" fmla="*/ 0 h 10062"/>
              <a:gd name="connsiteX0" fmla="*/ 1667 w 9916"/>
              <a:gd name="connsiteY0" fmla="*/ 14 h 10077"/>
              <a:gd name="connsiteX1" fmla="*/ 9916 w 9916"/>
              <a:gd name="connsiteY1" fmla="*/ 0 h 10077"/>
              <a:gd name="connsiteX2" fmla="*/ 8917 w 9916"/>
              <a:gd name="connsiteY2" fmla="*/ 5310 h 10077"/>
              <a:gd name="connsiteX3" fmla="*/ 8059 w 9916"/>
              <a:gd name="connsiteY3" fmla="*/ 9983 h 10077"/>
              <a:gd name="connsiteX4" fmla="*/ 1667 w 9916"/>
              <a:gd name="connsiteY4" fmla="*/ 10014 h 10077"/>
              <a:gd name="connsiteX5" fmla="*/ 0 w 9916"/>
              <a:gd name="connsiteY5" fmla="*/ 5014 h 10077"/>
              <a:gd name="connsiteX6" fmla="*/ 1667 w 9916"/>
              <a:gd name="connsiteY6" fmla="*/ 14 h 10077"/>
              <a:gd name="connsiteX0" fmla="*/ 1681 w 10000"/>
              <a:gd name="connsiteY0" fmla="*/ 14 h 10000"/>
              <a:gd name="connsiteX1" fmla="*/ 10000 w 10000"/>
              <a:gd name="connsiteY1" fmla="*/ 0 h 10000"/>
              <a:gd name="connsiteX2" fmla="*/ 8993 w 10000"/>
              <a:gd name="connsiteY2" fmla="*/ 5269 h 10000"/>
              <a:gd name="connsiteX3" fmla="*/ 8127 w 10000"/>
              <a:gd name="connsiteY3" fmla="*/ 9907 h 10000"/>
              <a:gd name="connsiteX4" fmla="*/ 1681 w 10000"/>
              <a:gd name="connsiteY4" fmla="*/ 9937 h 10000"/>
              <a:gd name="connsiteX5" fmla="*/ 0 w 10000"/>
              <a:gd name="connsiteY5" fmla="*/ 4976 h 10000"/>
              <a:gd name="connsiteX6" fmla="*/ 1681 w 10000"/>
              <a:gd name="connsiteY6" fmla="*/ 14 h 10000"/>
              <a:gd name="connsiteX0" fmla="*/ 1681 w 9927"/>
              <a:gd name="connsiteY0" fmla="*/ 0 h 9986"/>
              <a:gd name="connsiteX1" fmla="*/ 9927 w 9927"/>
              <a:gd name="connsiteY1" fmla="*/ 7 h 9986"/>
              <a:gd name="connsiteX2" fmla="*/ 8993 w 9927"/>
              <a:gd name="connsiteY2" fmla="*/ 5255 h 9986"/>
              <a:gd name="connsiteX3" fmla="*/ 8127 w 9927"/>
              <a:gd name="connsiteY3" fmla="*/ 9893 h 9986"/>
              <a:gd name="connsiteX4" fmla="*/ 1681 w 9927"/>
              <a:gd name="connsiteY4" fmla="*/ 9923 h 9986"/>
              <a:gd name="connsiteX5" fmla="*/ 0 w 9927"/>
              <a:gd name="connsiteY5" fmla="*/ 4962 h 9986"/>
              <a:gd name="connsiteX6" fmla="*/ 1681 w 9927"/>
              <a:gd name="connsiteY6" fmla="*/ 0 h 9986"/>
              <a:gd name="connsiteX0" fmla="*/ 1693 w 10000"/>
              <a:gd name="connsiteY0" fmla="*/ 0 h 10000"/>
              <a:gd name="connsiteX1" fmla="*/ 10000 w 10000"/>
              <a:gd name="connsiteY1" fmla="*/ 7 h 10000"/>
              <a:gd name="connsiteX2" fmla="*/ 9059 w 10000"/>
              <a:gd name="connsiteY2" fmla="*/ 5262 h 10000"/>
              <a:gd name="connsiteX3" fmla="*/ 8187 w 10000"/>
              <a:gd name="connsiteY3" fmla="*/ 9907 h 10000"/>
              <a:gd name="connsiteX4" fmla="*/ 1693 w 10000"/>
              <a:gd name="connsiteY4" fmla="*/ 9937 h 10000"/>
              <a:gd name="connsiteX5" fmla="*/ 0 w 10000"/>
              <a:gd name="connsiteY5" fmla="*/ 4969 h 10000"/>
              <a:gd name="connsiteX6" fmla="*/ 1693 w 10000"/>
              <a:gd name="connsiteY6" fmla="*/ 0 h 10000"/>
              <a:gd name="connsiteX0" fmla="*/ 1693 w 10000"/>
              <a:gd name="connsiteY0" fmla="*/ 0 h 10000"/>
              <a:gd name="connsiteX1" fmla="*/ 10000 w 10000"/>
              <a:gd name="connsiteY1" fmla="*/ 7 h 10000"/>
              <a:gd name="connsiteX2" fmla="*/ 9059 w 10000"/>
              <a:gd name="connsiteY2" fmla="*/ 5262 h 10000"/>
              <a:gd name="connsiteX3" fmla="*/ 8187 w 10000"/>
              <a:gd name="connsiteY3" fmla="*/ 9907 h 10000"/>
              <a:gd name="connsiteX4" fmla="*/ 1693 w 10000"/>
              <a:gd name="connsiteY4" fmla="*/ 9937 h 10000"/>
              <a:gd name="connsiteX5" fmla="*/ 0 w 10000"/>
              <a:gd name="connsiteY5" fmla="*/ 4969 h 10000"/>
              <a:gd name="connsiteX6" fmla="*/ 1693 w 10000"/>
              <a:gd name="connsiteY6" fmla="*/ 0 h 10000"/>
              <a:gd name="connsiteX0" fmla="*/ 1693 w 11928"/>
              <a:gd name="connsiteY0" fmla="*/ 0 h 9999"/>
              <a:gd name="connsiteX1" fmla="*/ 11928 w 11928"/>
              <a:gd name="connsiteY1" fmla="*/ 135 h 9999"/>
              <a:gd name="connsiteX2" fmla="*/ 9059 w 11928"/>
              <a:gd name="connsiteY2" fmla="*/ 5262 h 9999"/>
              <a:gd name="connsiteX3" fmla="*/ 8187 w 11928"/>
              <a:gd name="connsiteY3" fmla="*/ 9907 h 9999"/>
              <a:gd name="connsiteX4" fmla="*/ 1693 w 11928"/>
              <a:gd name="connsiteY4" fmla="*/ 9937 h 9999"/>
              <a:gd name="connsiteX5" fmla="*/ 0 w 11928"/>
              <a:gd name="connsiteY5" fmla="*/ 4969 h 9999"/>
              <a:gd name="connsiteX6" fmla="*/ 1693 w 11928"/>
              <a:gd name="connsiteY6" fmla="*/ 0 h 9999"/>
              <a:gd name="connsiteX0" fmla="*/ 1419 w 10000"/>
              <a:gd name="connsiteY0" fmla="*/ 0 h 10000"/>
              <a:gd name="connsiteX1" fmla="*/ 10000 w 10000"/>
              <a:gd name="connsiteY1" fmla="*/ 135 h 10000"/>
              <a:gd name="connsiteX2" fmla="*/ 7595 w 10000"/>
              <a:gd name="connsiteY2" fmla="*/ 5263 h 10000"/>
              <a:gd name="connsiteX3" fmla="*/ 6864 w 10000"/>
              <a:gd name="connsiteY3" fmla="*/ 9908 h 10000"/>
              <a:gd name="connsiteX4" fmla="*/ 1419 w 10000"/>
              <a:gd name="connsiteY4" fmla="*/ 9938 h 10000"/>
              <a:gd name="connsiteX5" fmla="*/ 0 w 10000"/>
              <a:gd name="connsiteY5" fmla="*/ 4969 h 10000"/>
              <a:gd name="connsiteX6" fmla="*/ 1419 w 10000"/>
              <a:gd name="connsiteY6" fmla="*/ 0 h 10000"/>
              <a:gd name="connsiteX0" fmla="*/ 1419 w 10000"/>
              <a:gd name="connsiteY0" fmla="*/ 0 h 10012"/>
              <a:gd name="connsiteX1" fmla="*/ 10000 w 10000"/>
              <a:gd name="connsiteY1" fmla="*/ 135 h 10012"/>
              <a:gd name="connsiteX2" fmla="*/ 8171 w 10000"/>
              <a:gd name="connsiteY2" fmla="*/ 5762 h 10012"/>
              <a:gd name="connsiteX3" fmla="*/ 6864 w 10000"/>
              <a:gd name="connsiteY3" fmla="*/ 9908 h 10012"/>
              <a:gd name="connsiteX4" fmla="*/ 1419 w 10000"/>
              <a:gd name="connsiteY4" fmla="*/ 9938 h 10012"/>
              <a:gd name="connsiteX5" fmla="*/ 0 w 10000"/>
              <a:gd name="connsiteY5" fmla="*/ 4969 h 10012"/>
              <a:gd name="connsiteX6" fmla="*/ 1419 w 10000"/>
              <a:gd name="connsiteY6" fmla="*/ 0 h 10012"/>
              <a:gd name="connsiteX0" fmla="*/ 1419 w 10000"/>
              <a:gd name="connsiteY0" fmla="*/ 0 h 9986"/>
              <a:gd name="connsiteX1" fmla="*/ 10000 w 10000"/>
              <a:gd name="connsiteY1" fmla="*/ 135 h 9986"/>
              <a:gd name="connsiteX2" fmla="*/ 8171 w 10000"/>
              <a:gd name="connsiteY2" fmla="*/ 5762 h 9986"/>
              <a:gd name="connsiteX3" fmla="*/ 6842 w 10000"/>
              <a:gd name="connsiteY3" fmla="*/ 9881 h 9986"/>
              <a:gd name="connsiteX4" fmla="*/ 1419 w 10000"/>
              <a:gd name="connsiteY4" fmla="*/ 9938 h 9986"/>
              <a:gd name="connsiteX5" fmla="*/ 0 w 10000"/>
              <a:gd name="connsiteY5" fmla="*/ 4969 h 9986"/>
              <a:gd name="connsiteX6" fmla="*/ 1419 w 10000"/>
              <a:gd name="connsiteY6" fmla="*/ 0 h 9986"/>
              <a:gd name="connsiteX0" fmla="*/ 1419 w 10000"/>
              <a:gd name="connsiteY0" fmla="*/ 0 h 9974"/>
              <a:gd name="connsiteX1" fmla="*/ 10000 w 10000"/>
              <a:gd name="connsiteY1" fmla="*/ 135 h 9974"/>
              <a:gd name="connsiteX2" fmla="*/ 8171 w 10000"/>
              <a:gd name="connsiteY2" fmla="*/ 5770 h 9974"/>
              <a:gd name="connsiteX3" fmla="*/ 6820 w 10000"/>
              <a:gd name="connsiteY3" fmla="*/ 9868 h 9974"/>
              <a:gd name="connsiteX4" fmla="*/ 1419 w 10000"/>
              <a:gd name="connsiteY4" fmla="*/ 9952 h 9974"/>
              <a:gd name="connsiteX5" fmla="*/ 0 w 10000"/>
              <a:gd name="connsiteY5" fmla="*/ 4976 h 9974"/>
              <a:gd name="connsiteX6" fmla="*/ 1419 w 10000"/>
              <a:gd name="connsiteY6" fmla="*/ 0 h 9974"/>
              <a:gd name="connsiteX0" fmla="*/ 1419 w 10000"/>
              <a:gd name="connsiteY0" fmla="*/ 0 h 10000"/>
              <a:gd name="connsiteX1" fmla="*/ 10000 w 10000"/>
              <a:gd name="connsiteY1" fmla="*/ 135 h 10000"/>
              <a:gd name="connsiteX2" fmla="*/ 8182 w 10000"/>
              <a:gd name="connsiteY2" fmla="*/ 5799 h 10000"/>
              <a:gd name="connsiteX3" fmla="*/ 6820 w 10000"/>
              <a:gd name="connsiteY3" fmla="*/ 9894 h 10000"/>
              <a:gd name="connsiteX4" fmla="*/ 1419 w 10000"/>
              <a:gd name="connsiteY4" fmla="*/ 9978 h 10000"/>
              <a:gd name="connsiteX5" fmla="*/ 0 w 10000"/>
              <a:gd name="connsiteY5" fmla="*/ 4989 h 10000"/>
              <a:gd name="connsiteX6" fmla="*/ 1419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419" y="0"/>
                </a:moveTo>
                <a:lnTo>
                  <a:pt x="10000" y="135"/>
                </a:lnTo>
                <a:cubicBezTo>
                  <a:pt x="9608" y="1305"/>
                  <a:pt x="8712" y="4173"/>
                  <a:pt x="8182" y="5799"/>
                </a:cubicBezTo>
                <a:cubicBezTo>
                  <a:pt x="7652" y="7425"/>
                  <a:pt x="6686" y="10625"/>
                  <a:pt x="6820" y="9894"/>
                </a:cubicBezTo>
                <a:lnTo>
                  <a:pt x="1419" y="9978"/>
                </a:lnTo>
                <a:cubicBezTo>
                  <a:pt x="635" y="9978"/>
                  <a:pt x="0" y="7745"/>
                  <a:pt x="0" y="4989"/>
                </a:cubicBezTo>
                <a:cubicBezTo>
                  <a:pt x="0" y="2234"/>
                  <a:pt x="635" y="0"/>
                  <a:pt x="1419" y="0"/>
                </a:cubicBezTo>
                <a:close/>
              </a:path>
            </a:pathLst>
          </a:custGeom>
          <a:solidFill>
            <a:srgbClr val="F39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contenu 11">
            <a:extLst>
              <a:ext uri="{FF2B5EF4-FFF2-40B4-BE49-F238E27FC236}">
                <a16:creationId xmlns:a16="http://schemas.microsoft.com/office/drawing/2014/main" id="{4B3DB151-D2C1-44A0-9A38-552C7BE6DAD2}"/>
              </a:ext>
            </a:extLst>
          </p:cNvPr>
          <p:cNvSpPr>
            <a:spLocks noGrp="1"/>
          </p:cNvSpPr>
          <p:nvPr>
            <p:ph sz="quarter" idx="13"/>
          </p:nvPr>
        </p:nvSpPr>
        <p:spPr>
          <a:xfrm>
            <a:off x="838200" y="1968500"/>
            <a:ext cx="10515600" cy="40068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pour une image  9">
            <a:extLst>
              <a:ext uri="{FF2B5EF4-FFF2-40B4-BE49-F238E27FC236}">
                <a16:creationId xmlns:a16="http://schemas.microsoft.com/office/drawing/2014/main" id="{3AA64059-C8C0-4DE7-AD14-5D0622D3136B}"/>
              </a:ext>
            </a:extLst>
          </p:cNvPr>
          <p:cNvSpPr>
            <a:spLocks noGrp="1"/>
          </p:cNvSpPr>
          <p:nvPr>
            <p:ph type="pic" sz="quarter" idx="14"/>
          </p:nvPr>
        </p:nvSpPr>
        <p:spPr>
          <a:xfrm>
            <a:off x="10266013" y="220663"/>
            <a:ext cx="1773238" cy="661987"/>
          </a:xfrm>
        </p:spPr>
        <p:txBody>
          <a:bodyPr/>
          <a:lstStyle>
            <a:lvl4pPr marL="1371600" indent="0">
              <a:buNone/>
              <a:defRPr/>
            </a:lvl4pPr>
          </a:lstStyle>
          <a:p>
            <a:pPr lvl="3"/>
            <a:endParaRPr lang="fr-FR" dirty="0"/>
          </a:p>
        </p:txBody>
      </p:sp>
    </p:spTree>
    <p:extLst>
      <p:ext uri="{BB962C8B-B14F-4D97-AF65-F5344CB8AC3E}">
        <p14:creationId xmlns:p14="http://schemas.microsoft.com/office/powerpoint/2010/main" val="44227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AABF4-BE0D-47A3-A7C4-04F78F2F0AF2}"/>
              </a:ext>
            </a:extLst>
          </p:cNvPr>
          <p:cNvSpPr>
            <a:spLocks noGrp="1"/>
          </p:cNvSpPr>
          <p:nvPr>
            <p:ph type="title"/>
          </p:nvPr>
        </p:nvSpPr>
        <p:spPr>
          <a:xfrm>
            <a:off x="838200" y="365125"/>
            <a:ext cx="6413500" cy="1325563"/>
          </a:xfrm>
        </p:spPr>
        <p:txBody>
          <a:bodyPr/>
          <a:lstStyle/>
          <a:p>
            <a:r>
              <a:rPr lang="fr-FR"/>
              <a:t>Modifiez le style du titre</a:t>
            </a:r>
          </a:p>
        </p:txBody>
      </p:sp>
      <p:sp>
        <p:nvSpPr>
          <p:cNvPr id="5" name="Espace réservé du numéro de diapositive 4">
            <a:extLst>
              <a:ext uri="{FF2B5EF4-FFF2-40B4-BE49-F238E27FC236}">
                <a16:creationId xmlns:a16="http://schemas.microsoft.com/office/drawing/2014/main" id="{51A783BC-2EFF-4F1F-A4B0-97C6708EFAA8}"/>
              </a:ext>
            </a:extLst>
          </p:cNvPr>
          <p:cNvSpPr>
            <a:spLocks noGrp="1"/>
          </p:cNvSpPr>
          <p:nvPr>
            <p:ph type="sldNum" sz="quarter" idx="12"/>
          </p:nvPr>
        </p:nvSpPr>
        <p:spPr/>
        <p:txBody>
          <a:bodyPr/>
          <a:lstStyle/>
          <a:p>
            <a:fld id="{EE5DBB14-466F-4474-9965-33A660EC661A}" type="slidenum">
              <a:rPr lang="fr-FR" smtClean="0"/>
              <a:t>‹N°›</a:t>
            </a:fld>
            <a:endParaRPr lang="fr-FR"/>
          </a:p>
        </p:txBody>
      </p:sp>
      <p:sp>
        <p:nvSpPr>
          <p:cNvPr id="11" name="Organigramme : Délai 6">
            <a:extLst>
              <a:ext uri="{FF2B5EF4-FFF2-40B4-BE49-F238E27FC236}">
                <a16:creationId xmlns:a16="http://schemas.microsoft.com/office/drawing/2014/main" id="{1E650814-8808-4E65-9665-71AEDC804C10}"/>
              </a:ext>
            </a:extLst>
          </p:cNvPr>
          <p:cNvSpPr/>
          <p:nvPr userDrawn="1"/>
        </p:nvSpPr>
        <p:spPr>
          <a:xfrm rot="10800000" flipV="1">
            <a:off x="7356229" y="1063870"/>
            <a:ext cx="4835772" cy="4114800"/>
          </a:xfrm>
          <a:custGeom>
            <a:avLst/>
            <a:gdLst>
              <a:gd name="connsiteX0" fmla="*/ 0 w 5161087"/>
              <a:gd name="connsiteY0" fmla="*/ 0 h 4114799"/>
              <a:gd name="connsiteX1" fmla="*/ 2580544 w 5161087"/>
              <a:gd name="connsiteY1" fmla="*/ 0 h 4114799"/>
              <a:gd name="connsiteX2" fmla="*/ 5161088 w 5161087"/>
              <a:gd name="connsiteY2" fmla="*/ 2057400 h 4114799"/>
              <a:gd name="connsiteX3" fmla="*/ 2580544 w 5161087"/>
              <a:gd name="connsiteY3" fmla="*/ 4114800 h 4114799"/>
              <a:gd name="connsiteX4" fmla="*/ 0 w 5161087"/>
              <a:gd name="connsiteY4" fmla="*/ 4114799 h 4114799"/>
              <a:gd name="connsiteX5" fmla="*/ 0 w 5161087"/>
              <a:gd name="connsiteY5" fmla="*/ 0 h 4114799"/>
              <a:gd name="connsiteX0" fmla="*/ 0 w 4835772"/>
              <a:gd name="connsiteY0" fmla="*/ 0 h 4114800"/>
              <a:gd name="connsiteX1" fmla="*/ 2580544 w 4835772"/>
              <a:gd name="connsiteY1" fmla="*/ 0 h 4114800"/>
              <a:gd name="connsiteX2" fmla="*/ 4835772 w 4835772"/>
              <a:gd name="connsiteY2" fmla="*/ 2057400 h 4114800"/>
              <a:gd name="connsiteX3" fmla="*/ 2580544 w 4835772"/>
              <a:gd name="connsiteY3" fmla="*/ 4114800 h 4114800"/>
              <a:gd name="connsiteX4" fmla="*/ 0 w 4835772"/>
              <a:gd name="connsiteY4" fmla="*/ 4114799 h 4114800"/>
              <a:gd name="connsiteX5" fmla="*/ 0 w 4835772"/>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5772" h="4114800">
                <a:moveTo>
                  <a:pt x="0" y="0"/>
                </a:moveTo>
                <a:lnTo>
                  <a:pt x="2580544" y="0"/>
                </a:lnTo>
                <a:cubicBezTo>
                  <a:pt x="4005739" y="0"/>
                  <a:pt x="4835772" y="921129"/>
                  <a:pt x="4835772" y="2057400"/>
                </a:cubicBezTo>
                <a:cubicBezTo>
                  <a:pt x="4835772" y="3193671"/>
                  <a:pt x="4005739" y="4114800"/>
                  <a:pt x="2580544" y="4114800"/>
                </a:cubicBezTo>
                <a:lnTo>
                  <a:pt x="0" y="4114799"/>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Délai 9">
            <a:extLst>
              <a:ext uri="{FF2B5EF4-FFF2-40B4-BE49-F238E27FC236}">
                <a16:creationId xmlns:a16="http://schemas.microsoft.com/office/drawing/2014/main" id="{4F40DDA6-8765-45D9-8673-0D57185BDCCF}"/>
              </a:ext>
            </a:extLst>
          </p:cNvPr>
          <p:cNvSpPr/>
          <p:nvPr userDrawn="1"/>
        </p:nvSpPr>
        <p:spPr>
          <a:xfrm rot="10800000">
            <a:off x="10864362" y="4624754"/>
            <a:ext cx="1327638" cy="553916"/>
          </a:xfrm>
          <a:custGeom>
            <a:avLst/>
            <a:gdLst>
              <a:gd name="connsiteX0" fmla="*/ 0 w 1600200"/>
              <a:gd name="connsiteY0" fmla="*/ 0 h 553916"/>
              <a:gd name="connsiteX1" fmla="*/ 800100 w 1600200"/>
              <a:gd name="connsiteY1" fmla="*/ 0 h 553916"/>
              <a:gd name="connsiteX2" fmla="*/ 1600200 w 1600200"/>
              <a:gd name="connsiteY2" fmla="*/ 276958 h 553916"/>
              <a:gd name="connsiteX3" fmla="*/ 800100 w 1600200"/>
              <a:gd name="connsiteY3" fmla="*/ 553916 h 553916"/>
              <a:gd name="connsiteX4" fmla="*/ 0 w 1600200"/>
              <a:gd name="connsiteY4" fmla="*/ 553916 h 553916"/>
              <a:gd name="connsiteX5" fmla="*/ 0 w 1600200"/>
              <a:gd name="connsiteY5" fmla="*/ 0 h 553916"/>
              <a:gd name="connsiteX0" fmla="*/ 0 w 1327638"/>
              <a:gd name="connsiteY0" fmla="*/ 0 h 553916"/>
              <a:gd name="connsiteX1" fmla="*/ 800100 w 1327638"/>
              <a:gd name="connsiteY1" fmla="*/ 0 h 553916"/>
              <a:gd name="connsiteX2" fmla="*/ 1327638 w 1327638"/>
              <a:gd name="connsiteY2" fmla="*/ 276958 h 553916"/>
              <a:gd name="connsiteX3" fmla="*/ 800100 w 1327638"/>
              <a:gd name="connsiteY3" fmla="*/ 553916 h 553916"/>
              <a:gd name="connsiteX4" fmla="*/ 0 w 1327638"/>
              <a:gd name="connsiteY4" fmla="*/ 553916 h 553916"/>
              <a:gd name="connsiteX5" fmla="*/ 0 w 1327638"/>
              <a:gd name="connsiteY5" fmla="*/ 0 h 5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7638" h="553916">
                <a:moveTo>
                  <a:pt x="0" y="0"/>
                </a:moveTo>
                <a:lnTo>
                  <a:pt x="800100" y="0"/>
                </a:lnTo>
                <a:cubicBezTo>
                  <a:pt x="1241983" y="0"/>
                  <a:pt x="1327638" y="123998"/>
                  <a:pt x="1327638" y="276958"/>
                </a:cubicBezTo>
                <a:cubicBezTo>
                  <a:pt x="1327638" y="429918"/>
                  <a:pt x="1241983" y="553916"/>
                  <a:pt x="800100" y="553916"/>
                </a:cubicBezTo>
                <a:lnTo>
                  <a:pt x="0" y="553916"/>
                </a:lnTo>
                <a:lnTo>
                  <a:pt x="0" y="0"/>
                </a:lnTo>
                <a:close/>
              </a:path>
            </a:pathLst>
          </a:cu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Délai 9">
            <a:extLst>
              <a:ext uri="{FF2B5EF4-FFF2-40B4-BE49-F238E27FC236}">
                <a16:creationId xmlns:a16="http://schemas.microsoft.com/office/drawing/2014/main" id="{57FF0512-36FD-4309-B333-FD6552BFC2FB}"/>
              </a:ext>
            </a:extLst>
          </p:cNvPr>
          <p:cNvSpPr/>
          <p:nvPr userDrawn="1"/>
        </p:nvSpPr>
        <p:spPr>
          <a:xfrm rot="10800000">
            <a:off x="9961685" y="5178666"/>
            <a:ext cx="2230311" cy="828433"/>
          </a:xfrm>
          <a:custGeom>
            <a:avLst/>
            <a:gdLst>
              <a:gd name="connsiteX0" fmla="*/ 0 w 1600200"/>
              <a:gd name="connsiteY0" fmla="*/ 0 h 553916"/>
              <a:gd name="connsiteX1" fmla="*/ 800100 w 1600200"/>
              <a:gd name="connsiteY1" fmla="*/ 0 h 553916"/>
              <a:gd name="connsiteX2" fmla="*/ 1600200 w 1600200"/>
              <a:gd name="connsiteY2" fmla="*/ 276958 h 553916"/>
              <a:gd name="connsiteX3" fmla="*/ 800100 w 1600200"/>
              <a:gd name="connsiteY3" fmla="*/ 553916 h 553916"/>
              <a:gd name="connsiteX4" fmla="*/ 0 w 1600200"/>
              <a:gd name="connsiteY4" fmla="*/ 553916 h 553916"/>
              <a:gd name="connsiteX5" fmla="*/ 0 w 1600200"/>
              <a:gd name="connsiteY5" fmla="*/ 0 h 553916"/>
              <a:gd name="connsiteX0" fmla="*/ 0 w 1327638"/>
              <a:gd name="connsiteY0" fmla="*/ 0 h 553916"/>
              <a:gd name="connsiteX1" fmla="*/ 800100 w 1327638"/>
              <a:gd name="connsiteY1" fmla="*/ 0 h 553916"/>
              <a:gd name="connsiteX2" fmla="*/ 1327638 w 1327638"/>
              <a:gd name="connsiteY2" fmla="*/ 276958 h 553916"/>
              <a:gd name="connsiteX3" fmla="*/ 800100 w 1327638"/>
              <a:gd name="connsiteY3" fmla="*/ 553916 h 553916"/>
              <a:gd name="connsiteX4" fmla="*/ 0 w 1327638"/>
              <a:gd name="connsiteY4" fmla="*/ 553916 h 553916"/>
              <a:gd name="connsiteX5" fmla="*/ 0 w 1327638"/>
              <a:gd name="connsiteY5" fmla="*/ 0 h 5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7638" h="553916">
                <a:moveTo>
                  <a:pt x="0" y="0"/>
                </a:moveTo>
                <a:lnTo>
                  <a:pt x="800100" y="0"/>
                </a:lnTo>
                <a:cubicBezTo>
                  <a:pt x="1241983" y="0"/>
                  <a:pt x="1327638" y="123998"/>
                  <a:pt x="1327638" y="276958"/>
                </a:cubicBezTo>
                <a:cubicBezTo>
                  <a:pt x="1327638" y="429918"/>
                  <a:pt x="1241983" y="553916"/>
                  <a:pt x="800100" y="553916"/>
                </a:cubicBezTo>
                <a:lnTo>
                  <a:pt x="0" y="553916"/>
                </a:lnTo>
                <a:lnTo>
                  <a:pt x="0" y="0"/>
                </a:lnTo>
                <a:close/>
              </a:path>
            </a:pathLst>
          </a:custGeom>
          <a:solidFill>
            <a:srgbClr val="282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21A82D73-848C-40FD-A654-2EF6767CA447}"/>
              </a:ext>
            </a:extLst>
          </p:cNvPr>
          <p:cNvSpPr>
            <a:spLocks noGrp="1"/>
          </p:cNvSpPr>
          <p:nvPr>
            <p:ph type="body" sz="quarter" idx="13"/>
          </p:nvPr>
        </p:nvSpPr>
        <p:spPr>
          <a:xfrm>
            <a:off x="838200" y="2184400"/>
            <a:ext cx="6083300" cy="35687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pour une image  9">
            <a:extLst>
              <a:ext uri="{FF2B5EF4-FFF2-40B4-BE49-F238E27FC236}">
                <a16:creationId xmlns:a16="http://schemas.microsoft.com/office/drawing/2014/main" id="{92F528BD-CD39-489C-9B1F-9B969F9E6FA2}"/>
              </a:ext>
            </a:extLst>
          </p:cNvPr>
          <p:cNvSpPr>
            <a:spLocks noGrp="1"/>
          </p:cNvSpPr>
          <p:nvPr>
            <p:ph type="pic" sz="quarter" idx="14"/>
          </p:nvPr>
        </p:nvSpPr>
        <p:spPr>
          <a:xfrm>
            <a:off x="189325" y="6068632"/>
            <a:ext cx="1773238" cy="661987"/>
          </a:xfrm>
        </p:spPr>
        <p:txBody>
          <a:bodyPr/>
          <a:lstStyle>
            <a:lvl4pPr marL="1371600" indent="0">
              <a:buNone/>
              <a:defRPr/>
            </a:lvl4pPr>
          </a:lstStyle>
          <a:p>
            <a:pPr lvl="3"/>
            <a:endParaRPr lang="fr-FR" dirty="0"/>
          </a:p>
        </p:txBody>
      </p:sp>
    </p:spTree>
    <p:extLst>
      <p:ext uri="{BB962C8B-B14F-4D97-AF65-F5344CB8AC3E}">
        <p14:creationId xmlns:p14="http://schemas.microsoft.com/office/powerpoint/2010/main" val="228842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61B9118-6A4D-4430-A58F-C8E5AB32EA42}"/>
              </a:ext>
            </a:extLst>
          </p:cNvPr>
          <p:cNvPicPr>
            <a:picLocks noChangeAspect="1"/>
          </p:cNvPicPr>
          <p:nvPr userDrawn="1"/>
        </p:nvPicPr>
        <p:blipFill>
          <a:blip r:embed="rId8">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10116023" y="3186258"/>
            <a:ext cx="2746585" cy="3170092"/>
          </a:xfrm>
          <a:prstGeom prst="rect">
            <a:avLst/>
          </a:prstGeom>
        </p:spPr>
      </p:pic>
      <p:sp>
        <p:nvSpPr>
          <p:cNvPr id="2" name="Espace réservé du titre 1">
            <a:extLst>
              <a:ext uri="{FF2B5EF4-FFF2-40B4-BE49-F238E27FC236}">
                <a16:creationId xmlns:a16="http://schemas.microsoft.com/office/drawing/2014/main" id="{370C92EF-A45A-42F9-8183-0E08E07CD1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8A49F5C-3B83-405D-BCB6-F90D59FA3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34061AD2-3A14-488E-A5B4-6BEF102937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DBB14-466F-4474-9965-33A660EC661A}" type="slidenum">
              <a:rPr lang="fr-FR" smtClean="0"/>
              <a:t>‹N°›</a:t>
            </a:fld>
            <a:endParaRPr lang="fr-FR"/>
          </a:p>
        </p:txBody>
      </p:sp>
      <p:sp>
        <p:nvSpPr>
          <p:cNvPr id="16" name="Organigramme : Données stockées 15">
            <a:extLst>
              <a:ext uri="{FF2B5EF4-FFF2-40B4-BE49-F238E27FC236}">
                <a16:creationId xmlns:a16="http://schemas.microsoft.com/office/drawing/2014/main" id="{6938C626-0B68-4CFF-A776-47909F344196}"/>
              </a:ext>
            </a:extLst>
          </p:cNvPr>
          <p:cNvSpPr/>
          <p:nvPr userDrawn="1"/>
        </p:nvSpPr>
        <p:spPr>
          <a:xfrm rot="18266899">
            <a:off x="9190555" y="-16474"/>
            <a:ext cx="1347573" cy="74517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807 w 10000"/>
              <a:gd name="connsiteY2" fmla="*/ 4935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8" h="10000">
                <a:moveTo>
                  <a:pt x="1667" y="0"/>
                </a:moveTo>
                <a:cubicBezTo>
                  <a:pt x="4445" y="0"/>
                  <a:pt x="4046" y="52"/>
                  <a:pt x="6824" y="52"/>
                </a:cubicBezTo>
                <a:cubicBezTo>
                  <a:pt x="7231" y="965"/>
                  <a:pt x="8162" y="3316"/>
                  <a:pt x="8823" y="4916"/>
                </a:cubicBezTo>
                <a:cubicBezTo>
                  <a:pt x="9484" y="6516"/>
                  <a:pt x="10122" y="8119"/>
                  <a:pt x="10788" y="9653"/>
                </a:cubicBezTo>
                <a:lnTo>
                  <a:pt x="1667" y="10000"/>
                </a:lnTo>
                <a:cubicBezTo>
                  <a:pt x="746" y="10000"/>
                  <a:pt x="0" y="7761"/>
                  <a:pt x="0" y="5000"/>
                </a:cubicBezTo>
                <a:cubicBezTo>
                  <a:pt x="0" y="2239"/>
                  <a:pt x="746" y="0"/>
                  <a:pt x="1667" y="0"/>
                </a:cubicBezTo>
                <a:close/>
              </a:path>
            </a:pathLst>
          </a:custGeom>
          <a:solidFill>
            <a:srgbClr val="F39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avec coins arrondis en diagonale 20">
            <a:extLst>
              <a:ext uri="{FF2B5EF4-FFF2-40B4-BE49-F238E27FC236}">
                <a16:creationId xmlns:a16="http://schemas.microsoft.com/office/drawing/2014/main" id="{E96585B8-CE60-45F9-A59D-F476F696EF15}"/>
              </a:ext>
            </a:extLst>
          </p:cNvPr>
          <p:cNvSpPr/>
          <p:nvPr userDrawn="1"/>
        </p:nvSpPr>
        <p:spPr>
          <a:xfrm>
            <a:off x="0" y="-1"/>
            <a:ext cx="7901418" cy="358667"/>
          </a:xfrm>
          <a:custGeom>
            <a:avLst/>
            <a:gdLst>
              <a:gd name="connsiteX0" fmla="*/ 59779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59779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1418" h="358667">
                <a:moveTo>
                  <a:pt x="38008" y="0"/>
                </a:moveTo>
                <a:lnTo>
                  <a:pt x="7901418" y="0"/>
                </a:lnTo>
                <a:lnTo>
                  <a:pt x="7901418" y="0"/>
                </a:lnTo>
                <a:lnTo>
                  <a:pt x="7901418" y="298888"/>
                </a:lnTo>
                <a:cubicBezTo>
                  <a:pt x="7901418" y="331903"/>
                  <a:pt x="7874654" y="358667"/>
                  <a:pt x="7841639" y="358667"/>
                </a:cubicBezTo>
                <a:lnTo>
                  <a:pt x="0" y="358667"/>
                </a:lnTo>
                <a:lnTo>
                  <a:pt x="0" y="358667"/>
                </a:lnTo>
                <a:lnTo>
                  <a:pt x="0" y="59779"/>
                </a:lnTo>
                <a:cubicBezTo>
                  <a:pt x="0" y="26764"/>
                  <a:pt x="4993" y="0"/>
                  <a:pt x="38008" y="0"/>
                </a:cubicBezTo>
                <a:close/>
              </a:path>
            </a:pathLst>
          </a:cu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9B9B9"/>
              </a:solidFill>
            </a:endParaRPr>
          </a:p>
        </p:txBody>
      </p:sp>
      <p:sp>
        <p:nvSpPr>
          <p:cNvPr id="24" name="Rectangle : coins arrondis 23">
            <a:extLst>
              <a:ext uri="{FF2B5EF4-FFF2-40B4-BE49-F238E27FC236}">
                <a16:creationId xmlns:a16="http://schemas.microsoft.com/office/drawing/2014/main" id="{EAFC042E-9C5E-449B-B25E-1DA0542A754D}"/>
              </a:ext>
            </a:extLst>
          </p:cNvPr>
          <p:cNvSpPr/>
          <p:nvPr userDrawn="1"/>
        </p:nvSpPr>
        <p:spPr>
          <a:xfrm>
            <a:off x="7722202" y="-1"/>
            <a:ext cx="1270291" cy="365126"/>
          </a:xfrm>
          <a:prstGeom prst="roundRect">
            <a:avLst/>
          </a:prstGeom>
          <a:solidFill>
            <a:srgbClr val="D7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D7D7DF"/>
              </a:solidFill>
            </a:endParaRPr>
          </a:p>
        </p:txBody>
      </p:sp>
      <p:sp>
        <p:nvSpPr>
          <p:cNvPr id="15" name="Organigramme : Données stockées 14">
            <a:extLst>
              <a:ext uri="{FF2B5EF4-FFF2-40B4-BE49-F238E27FC236}">
                <a16:creationId xmlns:a16="http://schemas.microsoft.com/office/drawing/2014/main" id="{7AEF08DC-6E34-44E4-97DC-CE3D44A011B8}"/>
              </a:ext>
            </a:extLst>
          </p:cNvPr>
          <p:cNvSpPr/>
          <p:nvPr userDrawn="1"/>
        </p:nvSpPr>
        <p:spPr>
          <a:xfrm rot="18266899">
            <a:off x="8378588" y="-62044"/>
            <a:ext cx="1253827" cy="74132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24 w 10000"/>
              <a:gd name="connsiteY1" fmla="*/ 5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7811 w 10000"/>
              <a:gd name="connsiteY2" fmla="*/ 553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060"/>
              <a:gd name="connsiteY0" fmla="*/ 0 h 10000"/>
              <a:gd name="connsiteX1" fmla="*/ 5643 w 9060"/>
              <a:gd name="connsiteY1" fmla="*/ 24 h 10000"/>
              <a:gd name="connsiteX2" fmla="*/ 7811 w 9060"/>
              <a:gd name="connsiteY2" fmla="*/ 5533 h 10000"/>
              <a:gd name="connsiteX3" fmla="*/ 9060 w 9060"/>
              <a:gd name="connsiteY3" fmla="*/ 9986 h 10000"/>
              <a:gd name="connsiteX4" fmla="*/ 1667 w 9060"/>
              <a:gd name="connsiteY4" fmla="*/ 10000 h 10000"/>
              <a:gd name="connsiteX5" fmla="*/ 0 w 9060"/>
              <a:gd name="connsiteY5" fmla="*/ 5000 h 10000"/>
              <a:gd name="connsiteX6" fmla="*/ 1667 w 9060"/>
              <a:gd name="connsiteY6" fmla="*/ 0 h 10000"/>
              <a:gd name="connsiteX0" fmla="*/ 1840 w 9721"/>
              <a:gd name="connsiteY0" fmla="*/ 0 h 10000"/>
              <a:gd name="connsiteX1" fmla="*/ 6228 w 9721"/>
              <a:gd name="connsiteY1" fmla="*/ 24 h 10000"/>
              <a:gd name="connsiteX2" fmla="*/ 8621 w 9721"/>
              <a:gd name="connsiteY2" fmla="*/ 5533 h 10000"/>
              <a:gd name="connsiteX3" fmla="*/ 9721 w 9721"/>
              <a:gd name="connsiteY3" fmla="*/ 9993 h 10000"/>
              <a:gd name="connsiteX4" fmla="*/ 1840 w 9721"/>
              <a:gd name="connsiteY4" fmla="*/ 10000 h 10000"/>
              <a:gd name="connsiteX5" fmla="*/ 0 w 9721"/>
              <a:gd name="connsiteY5" fmla="*/ 5000 h 10000"/>
              <a:gd name="connsiteX6" fmla="*/ 1840 w 9721"/>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390 w 10000"/>
              <a:gd name="connsiteY2" fmla="*/ 5544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131 h 10131"/>
              <a:gd name="connsiteX1" fmla="*/ 6156 w 10000"/>
              <a:gd name="connsiteY1" fmla="*/ 9 h 10131"/>
              <a:gd name="connsiteX2" fmla="*/ 8390 w 10000"/>
              <a:gd name="connsiteY2" fmla="*/ 5675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00"/>
              <a:gd name="connsiteY0" fmla="*/ 131 h 10131"/>
              <a:gd name="connsiteX1" fmla="*/ 6156 w 10000"/>
              <a:gd name="connsiteY1" fmla="*/ 9 h 10131"/>
              <a:gd name="connsiteX2" fmla="*/ 8302 w 10000"/>
              <a:gd name="connsiteY2" fmla="*/ 5778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22"/>
              <a:gd name="connsiteY0" fmla="*/ 131 h 10131"/>
              <a:gd name="connsiteX1" fmla="*/ 6156 w 10022"/>
              <a:gd name="connsiteY1" fmla="*/ 9 h 10131"/>
              <a:gd name="connsiteX2" fmla="*/ 8302 w 10022"/>
              <a:gd name="connsiteY2" fmla="*/ 5778 h 10131"/>
              <a:gd name="connsiteX3" fmla="*/ 10022 w 10022"/>
              <a:gd name="connsiteY3" fmla="*/ 10098 h 10131"/>
              <a:gd name="connsiteX4" fmla="*/ 1893 w 10022"/>
              <a:gd name="connsiteY4" fmla="*/ 10131 h 10131"/>
              <a:gd name="connsiteX5" fmla="*/ 0 w 10022"/>
              <a:gd name="connsiteY5" fmla="*/ 5131 h 10131"/>
              <a:gd name="connsiteX6" fmla="*/ 1893 w 10022"/>
              <a:gd name="connsiteY6" fmla="*/ 131 h 10131"/>
              <a:gd name="connsiteX0" fmla="*/ 1893 w 10022"/>
              <a:gd name="connsiteY0" fmla="*/ 141 h 10141"/>
              <a:gd name="connsiteX1" fmla="*/ 6156 w 10022"/>
              <a:gd name="connsiteY1" fmla="*/ 19 h 10141"/>
              <a:gd name="connsiteX2" fmla="*/ 8302 w 10022"/>
              <a:gd name="connsiteY2" fmla="*/ 5788 h 10141"/>
              <a:gd name="connsiteX3" fmla="*/ 10022 w 10022"/>
              <a:gd name="connsiteY3" fmla="*/ 10108 h 10141"/>
              <a:gd name="connsiteX4" fmla="*/ 1893 w 10022"/>
              <a:gd name="connsiteY4" fmla="*/ 10141 h 10141"/>
              <a:gd name="connsiteX5" fmla="*/ 0 w 10022"/>
              <a:gd name="connsiteY5" fmla="*/ 5141 h 10141"/>
              <a:gd name="connsiteX6" fmla="*/ 1893 w 10022"/>
              <a:gd name="connsiteY6" fmla="*/ 141 h 10141"/>
              <a:gd name="connsiteX0" fmla="*/ 1893 w 10022"/>
              <a:gd name="connsiteY0" fmla="*/ 213 h 10213"/>
              <a:gd name="connsiteX1" fmla="*/ 6030 w 10022"/>
              <a:gd name="connsiteY1" fmla="*/ 18 h 10213"/>
              <a:gd name="connsiteX2" fmla="*/ 8302 w 10022"/>
              <a:gd name="connsiteY2" fmla="*/ 5860 h 10213"/>
              <a:gd name="connsiteX3" fmla="*/ 10022 w 10022"/>
              <a:gd name="connsiteY3" fmla="*/ 10180 h 10213"/>
              <a:gd name="connsiteX4" fmla="*/ 1893 w 10022"/>
              <a:gd name="connsiteY4" fmla="*/ 10213 h 10213"/>
              <a:gd name="connsiteX5" fmla="*/ 0 w 10022"/>
              <a:gd name="connsiteY5" fmla="*/ 5213 h 10213"/>
              <a:gd name="connsiteX6" fmla="*/ 1893 w 10022"/>
              <a:gd name="connsiteY6" fmla="*/ 213 h 10213"/>
              <a:gd name="connsiteX0" fmla="*/ 1893 w 10022"/>
              <a:gd name="connsiteY0" fmla="*/ 265 h 10265"/>
              <a:gd name="connsiteX1" fmla="*/ 6074 w 10022"/>
              <a:gd name="connsiteY1" fmla="*/ 18 h 10265"/>
              <a:gd name="connsiteX2" fmla="*/ 8302 w 10022"/>
              <a:gd name="connsiteY2" fmla="*/ 5912 h 10265"/>
              <a:gd name="connsiteX3" fmla="*/ 10022 w 10022"/>
              <a:gd name="connsiteY3" fmla="*/ 10232 h 10265"/>
              <a:gd name="connsiteX4" fmla="*/ 1893 w 10022"/>
              <a:gd name="connsiteY4" fmla="*/ 10265 h 10265"/>
              <a:gd name="connsiteX5" fmla="*/ 0 w 10022"/>
              <a:gd name="connsiteY5" fmla="*/ 5265 h 10265"/>
              <a:gd name="connsiteX6" fmla="*/ 1893 w 10022"/>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47 h 10247"/>
              <a:gd name="connsiteX1" fmla="*/ 6074 w 10044"/>
              <a:gd name="connsiteY1" fmla="*/ 0 h 10247"/>
              <a:gd name="connsiteX2" fmla="*/ 8302 w 10044"/>
              <a:gd name="connsiteY2" fmla="*/ 5894 h 10247"/>
              <a:gd name="connsiteX3" fmla="*/ 10044 w 10044"/>
              <a:gd name="connsiteY3" fmla="*/ 10188 h 10247"/>
              <a:gd name="connsiteX4" fmla="*/ 1893 w 10044"/>
              <a:gd name="connsiteY4" fmla="*/ 10247 h 10247"/>
              <a:gd name="connsiteX5" fmla="*/ 0 w 10044"/>
              <a:gd name="connsiteY5" fmla="*/ 5247 h 10247"/>
              <a:gd name="connsiteX6" fmla="*/ 1893 w 10044"/>
              <a:gd name="connsiteY6" fmla="*/ 247 h 10247"/>
              <a:gd name="connsiteX0" fmla="*/ 1893 w 10044"/>
              <a:gd name="connsiteY0" fmla="*/ 170 h 10170"/>
              <a:gd name="connsiteX1" fmla="*/ 6009 w 10044"/>
              <a:gd name="connsiteY1" fmla="*/ 0 h 10170"/>
              <a:gd name="connsiteX2" fmla="*/ 8302 w 10044"/>
              <a:gd name="connsiteY2" fmla="*/ 5817 h 10170"/>
              <a:gd name="connsiteX3" fmla="*/ 10044 w 10044"/>
              <a:gd name="connsiteY3" fmla="*/ 10111 h 10170"/>
              <a:gd name="connsiteX4" fmla="*/ 1893 w 10044"/>
              <a:gd name="connsiteY4" fmla="*/ 10170 h 10170"/>
              <a:gd name="connsiteX5" fmla="*/ 0 w 10044"/>
              <a:gd name="connsiteY5" fmla="*/ 5170 h 10170"/>
              <a:gd name="connsiteX6" fmla="*/ 1893 w 10044"/>
              <a:gd name="connsiteY6" fmla="*/ 170 h 10170"/>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4" h="10228">
                <a:moveTo>
                  <a:pt x="1893" y="228"/>
                </a:moveTo>
                <a:cubicBezTo>
                  <a:pt x="5047" y="228"/>
                  <a:pt x="2794" y="229"/>
                  <a:pt x="6058" y="0"/>
                </a:cubicBezTo>
                <a:cubicBezTo>
                  <a:pt x="5945" y="-41"/>
                  <a:pt x="7638" y="4180"/>
                  <a:pt x="8302" y="5875"/>
                </a:cubicBezTo>
                <a:cubicBezTo>
                  <a:pt x="8966" y="7570"/>
                  <a:pt x="9752" y="9556"/>
                  <a:pt x="10044" y="10169"/>
                </a:cubicBezTo>
                <a:lnTo>
                  <a:pt x="1893" y="10228"/>
                </a:lnTo>
                <a:cubicBezTo>
                  <a:pt x="847" y="10228"/>
                  <a:pt x="0" y="7989"/>
                  <a:pt x="0" y="5228"/>
                </a:cubicBezTo>
                <a:cubicBezTo>
                  <a:pt x="0" y="2467"/>
                  <a:pt x="847" y="228"/>
                  <a:pt x="1893" y="228"/>
                </a:cubicBezTo>
                <a:close/>
              </a:path>
            </a:pathLst>
          </a:custGeom>
          <a:solidFill>
            <a:srgbClr val="282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4352341"/>
      </p:ext>
    </p:extLst>
  </p:cSld>
  <p:clrMap bg1="lt1" tx1="dk1" bg2="lt2" tx2="dk2" accent1="accent1" accent2="accent2" accent3="accent3" accent4="accent4" accent5="accent5" accent6="accent6" hlink="hlink" folHlink="folHlink"/>
  <p:sldLayoutIdLst>
    <p:sldLayoutId id="2147483676" r:id="rId1"/>
    <p:sldLayoutId id="2147483670" r:id="rId2"/>
    <p:sldLayoutId id="2147483649" r:id="rId3"/>
    <p:sldLayoutId id="2147483650"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rgbClr val="28285B"/>
          </a:solidFill>
          <a:latin typeface="All Round Gothic Demi" panose="020B07030202020201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8285B"/>
          </a:solidFill>
          <a:latin typeface="All Round Gothic Demi" panose="020B07030202020201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A2A22"/>
          </a:solidFill>
          <a:latin typeface="Nunito"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A2A22"/>
          </a:solidFill>
          <a:latin typeface="Nunito"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A2A22"/>
          </a:solidFill>
          <a:latin typeface="Nunito"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A2A22"/>
          </a:solidFill>
          <a:latin typeface="Nunito"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jp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45.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46.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jpg"/><Relationship Id="rId7"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853D2-8364-47DD-93B0-D8EBF08CC6BB}"/>
              </a:ext>
            </a:extLst>
          </p:cNvPr>
          <p:cNvSpPr>
            <a:spLocks noGrp="1"/>
          </p:cNvSpPr>
          <p:nvPr>
            <p:ph type="title"/>
          </p:nvPr>
        </p:nvSpPr>
        <p:spPr>
          <a:xfrm>
            <a:off x="4888089" y="438277"/>
            <a:ext cx="7123289" cy="1325563"/>
          </a:xfrm>
        </p:spPr>
        <p:txBody>
          <a:bodyPr/>
          <a:lstStyle/>
          <a:p>
            <a:r>
              <a:rPr lang="fr-FR" dirty="0"/>
              <a:t>décider et agir face aux risques cyber</a:t>
            </a:r>
          </a:p>
        </p:txBody>
      </p:sp>
      <p:pic>
        <p:nvPicPr>
          <p:cNvPr id="15" name="Espace réservé pour une image  14">
            <a:extLst>
              <a:ext uri="{FF2B5EF4-FFF2-40B4-BE49-F238E27FC236}">
                <a16:creationId xmlns:a16="http://schemas.microsoft.com/office/drawing/2014/main" id="{EF5474E9-39CD-465B-9473-39905E1B0F8E}"/>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5724" b="-15724"/>
          <a:stretch/>
        </p:blipFill>
        <p:spPr/>
      </p:pic>
      <p:sp>
        <p:nvSpPr>
          <p:cNvPr id="7" name="Titre 1">
            <a:extLst>
              <a:ext uri="{FF2B5EF4-FFF2-40B4-BE49-F238E27FC236}">
                <a16:creationId xmlns:a16="http://schemas.microsoft.com/office/drawing/2014/main" id="{59D0E029-5FD2-FF3F-6D60-35F65FFD955D}"/>
              </a:ext>
            </a:extLst>
          </p:cNvPr>
          <p:cNvSpPr txBox="1">
            <a:spLocks/>
          </p:cNvSpPr>
          <p:nvPr/>
        </p:nvSpPr>
        <p:spPr>
          <a:xfrm>
            <a:off x="838200" y="3291148"/>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28285B"/>
                </a:solidFill>
                <a:latin typeface="All Round Gothic Demi" panose="020B0703020202020104" pitchFamily="34" charset="0"/>
                <a:ea typeface="+mj-ea"/>
                <a:cs typeface="+mj-cs"/>
              </a:defRPr>
            </a:lvl1pPr>
          </a:lstStyle>
          <a:p>
            <a:r>
              <a:rPr lang="fr-FR" sz="2400" dirty="0"/>
              <a:t>Révision – 30/03/2023</a:t>
            </a:r>
          </a:p>
        </p:txBody>
      </p:sp>
      <p:pic>
        <p:nvPicPr>
          <p:cNvPr id="8" name="Image 7">
            <a:extLst>
              <a:ext uri="{FF2B5EF4-FFF2-40B4-BE49-F238E27FC236}">
                <a16:creationId xmlns:a16="http://schemas.microsoft.com/office/drawing/2014/main" id="{F3457E8B-692E-EFB0-390B-47A461C31C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0"/>
            <a:ext cx="4674857" cy="2160000"/>
          </a:xfrm>
          <a:prstGeom prst="rect">
            <a:avLst/>
          </a:prstGeom>
        </p:spPr>
      </p:pic>
    </p:spTree>
    <p:extLst>
      <p:ext uri="{BB962C8B-B14F-4D97-AF65-F5344CB8AC3E}">
        <p14:creationId xmlns:p14="http://schemas.microsoft.com/office/powerpoint/2010/main" val="3702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10" name="Image 9">
            <a:extLst>
              <a:ext uri="{FF2B5EF4-FFF2-40B4-BE49-F238E27FC236}">
                <a16:creationId xmlns:a16="http://schemas.microsoft.com/office/drawing/2014/main" id="{5002DC20-13DD-D836-AB4F-3CDD3C970BDE}"/>
              </a:ext>
            </a:extLst>
          </p:cNvPr>
          <p:cNvPicPr>
            <a:picLocks noChangeAspect="1"/>
          </p:cNvPicPr>
          <p:nvPr/>
        </p:nvPicPr>
        <p:blipFill>
          <a:blip r:embed="rId4"/>
          <a:stretch>
            <a:fillRect/>
          </a:stretch>
        </p:blipFill>
        <p:spPr>
          <a:xfrm>
            <a:off x="0" y="0"/>
            <a:ext cx="7200000" cy="938409"/>
          </a:xfrm>
          <a:prstGeom prst="rect">
            <a:avLst/>
          </a:prstGeom>
        </p:spPr>
      </p:pic>
      <p:sp>
        <p:nvSpPr>
          <p:cNvPr id="11" name="Flèche : bas 10">
            <a:extLst>
              <a:ext uri="{FF2B5EF4-FFF2-40B4-BE49-F238E27FC236}">
                <a16:creationId xmlns:a16="http://schemas.microsoft.com/office/drawing/2014/main" id="{69806E36-E423-B2E1-2371-A5982017144E}"/>
              </a:ext>
            </a:extLst>
          </p:cNvPr>
          <p:cNvSpPr/>
          <p:nvPr/>
        </p:nvSpPr>
        <p:spPr>
          <a:xfrm flipV="1">
            <a:off x="142124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84FDE587-0920-9975-7E0B-60A6D77017DC}"/>
              </a:ext>
            </a:extLst>
          </p:cNvPr>
          <p:cNvPicPr>
            <a:picLocks noChangeAspect="1"/>
          </p:cNvPicPr>
          <p:nvPr/>
        </p:nvPicPr>
        <p:blipFill>
          <a:blip r:embed="rId5"/>
          <a:stretch>
            <a:fillRect/>
          </a:stretch>
        </p:blipFill>
        <p:spPr>
          <a:xfrm>
            <a:off x="2866957" y="1145420"/>
            <a:ext cx="5486821" cy="5610817"/>
          </a:xfrm>
          <a:prstGeom prst="rect">
            <a:avLst/>
          </a:prstGeom>
        </p:spPr>
      </p:pic>
    </p:spTree>
    <p:extLst>
      <p:ext uri="{BB962C8B-B14F-4D97-AF65-F5344CB8AC3E}">
        <p14:creationId xmlns:p14="http://schemas.microsoft.com/office/powerpoint/2010/main" val="229402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3" name="ZoneTexte 2">
            <a:extLst>
              <a:ext uri="{FF2B5EF4-FFF2-40B4-BE49-F238E27FC236}">
                <a16:creationId xmlns:a16="http://schemas.microsoft.com/office/drawing/2014/main" id="{7C888C65-3AB6-E29D-8385-B3CA99965C46}"/>
              </a:ext>
            </a:extLst>
          </p:cNvPr>
          <p:cNvSpPr txBox="1"/>
          <p:nvPr/>
        </p:nvSpPr>
        <p:spPr>
          <a:xfrm>
            <a:off x="189325" y="1340571"/>
            <a:ext cx="11791879" cy="4585871"/>
          </a:xfrm>
          <a:prstGeom prst="rect">
            <a:avLst/>
          </a:prstGeom>
          <a:noFill/>
        </p:spPr>
        <p:txBody>
          <a:bodyPr wrap="square">
            <a:spAutoFit/>
          </a:bodyPr>
          <a:lstStyle/>
          <a:p>
            <a:r>
              <a:rPr lang="fr-FR" sz="2000" b="1" dirty="0">
                <a:solidFill>
                  <a:schemeClr val="bg1">
                    <a:lumMod val="50000"/>
                  </a:schemeClr>
                </a:solidFill>
              </a:rPr>
              <a:t>Apprécier le Danger Cyber : est-ce que vous estimez que les conséquences peuvent être graves pour votre structure ?</a:t>
            </a:r>
          </a:p>
          <a:p>
            <a:endParaRPr lang="fr-FR" dirty="0"/>
          </a:p>
          <a:p>
            <a:r>
              <a:rPr lang="fr-FR" b="1" dirty="0"/>
              <a:t>Négligeable</a:t>
            </a:r>
          </a:p>
          <a:p>
            <a:r>
              <a:rPr lang="fr-FR" dirty="0"/>
              <a:t>La structure sera faiblement impactée, la résolution prendra quelques jours, aucune séquelle ne sera perceptible.</a:t>
            </a:r>
          </a:p>
          <a:p>
            <a:endParaRPr lang="fr-FR" dirty="0"/>
          </a:p>
          <a:p>
            <a:r>
              <a:rPr lang="fr-FR" b="1" dirty="0"/>
              <a:t>Limité</a:t>
            </a:r>
          </a:p>
          <a:p>
            <a:r>
              <a:rPr lang="fr-FR" dirty="0"/>
              <a:t>La structure sera faiblement impactée, la résolution prendra plusieurs semaines, aucune séquelle ne sera perceptible.</a:t>
            </a:r>
          </a:p>
          <a:p>
            <a:endParaRPr lang="fr-FR" dirty="0"/>
          </a:p>
          <a:p>
            <a:r>
              <a:rPr lang="fr-FR" b="1" dirty="0"/>
              <a:t>Important</a:t>
            </a:r>
          </a:p>
          <a:p>
            <a:r>
              <a:rPr lang="fr-FR" dirty="0"/>
              <a:t>La structure sera fortement impactée, la résolution prendra plusieurs semaines, les séquelles seront perceptibles sur plusieurs mois.</a:t>
            </a:r>
          </a:p>
          <a:p>
            <a:endParaRPr lang="fr-FR" dirty="0"/>
          </a:p>
          <a:p>
            <a:r>
              <a:rPr lang="fr-FR" b="1" dirty="0"/>
              <a:t>Critique</a:t>
            </a:r>
          </a:p>
          <a:p>
            <a:r>
              <a:rPr lang="fr-FR" dirty="0"/>
              <a:t>La structure sera fortement impactée, la résolution prendra plusieurs mois, les séquelles seront perceptibles sur plusieurs années.</a:t>
            </a:r>
          </a:p>
        </p:txBody>
      </p:sp>
      <p:pic>
        <p:nvPicPr>
          <p:cNvPr id="4" name="Image 3">
            <a:extLst>
              <a:ext uri="{FF2B5EF4-FFF2-40B4-BE49-F238E27FC236}">
                <a16:creationId xmlns:a16="http://schemas.microsoft.com/office/drawing/2014/main" id="{B62B2C01-C525-7034-32F4-25DFE00F8C80}"/>
              </a:ext>
            </a:extLst>
          </p:cNvPr>
          <p:cNvPicPr>
            <a:picLocks noChangeAspect="1"/>
          </p:cNvPicPr>
          <p:nvPr/>
        </p:nvPicPr>
        <p:blipFill>
          <a:blip r:embed="rId4"/>
          <a:stretch>
            <a:fillRect/>
          </a:stretch>
        </p:blipFill>
        <p:spPr>
          <a:xfrm>
            <a:off x="0" y="0"/>
            <a:ext cx="7200000" cy="938409"/>
          </a:xfrm>
          <a:prstGeom prst="rect">
            <a:avLst/>
          </a:prstGeom>
        </p:spPr>
      </p:pic>
      <p:sp>
        <p:nvSpPr>
          <p:cNvPr id="5" name="Flèche : bas 4">
            <a:extLst>
              <a:ext uri="{FF2B5EF4-FFF2-40B4-BE49-F238E27FC236}">
                <a16:creationId xmlns:a16="http://schemas.microsoft.com/office/drawing/2014/main" id="{E349B4C3-7091-31C1-F320-109CC272903E}"/>
              </a:ext>
            </a:extLst>
          </p:cNvPr>
          <p:cNvSpPr/>
          <p:nvPr/>
        </p:nvSpPr>
        <p:spPr>
          <a:xfrm flipV="1">
            <a:off x="142124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292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2" name="ZoneTexte 1">
            <a:extLst>
              <a:ext uri="{FF2B5EF4-FFF2-40B4-BE49-F238E27FC236}">
                <a16:creationId xmlns:a16="http://schemas.microsoft.com/office/drawing/2014/main" id="{4B9401C5-D2FD-85AF-8086-6D02D2AF554B}"/>
              </a:ext>
            </a:extLst>
          </p:cNvPr>
          <p:cNvSpPr txBox="1"/>
          <p:nvPr/>
        </p:nvSpPr>
        <p:spPr>
          <a:xfrm>
            <a:off x="383458" y="1661652"/>
            <a:ext cx="8308258" cy="1261884"/>
          </a:xfrm>
          <a:prstGeom prst="rect">
            <a:avLst/>
          </a:prstGeom>
          <a:noFill/>
        </p:spPr>
        <p:txBody>
          <a:bodyPr wrap="square" rtlCol="0">
            <a:spAutoFit/>
          </a:bodyPr>
          <a:lstStyle/>
          <a:p>
            <a:r>
              <a:rPr lang="fr-FR" sz="2000" b="1" dirty="0">
                <a:solidFill>
                  <a:schemeClr val="bg1">
                    <a:lumMod val="50000"/>
                  </a:schemeClr>
                </a:solidFill>
              </a:rPr>
              <a:t>Sabotage, demande de rançon</a:t>
            </a:r>
          </a:p>
          <a:p>
            <a:endParaRPr lang="fr-FR" sz="2000" b="1" dirty="0">
              <a:solidFill>
                <a:schemeClr val="bg1">
                  <a:lumMod val="50000"/>
                </a:schemeClr>
              </a:solidFill>
            </a:endParaRPr>
          </a:p>
          <a:p>
            <a:r>
              <a:rPr lang="fr-FR" b="0" i="0" dirty="0">
                <a:solidFill>
                  <a:srgbClr val="1F2D3D"/>
                </a:solidFill>
                <a:effectLst/>
                <a:latin typeface="Nunito" pitchFamily="2" charset="0"/>
              </a:rPr>
              <a:t>La collectivité est victime d'un chiffrement ou de la captation de ses données par un cybercriminel qui demande le paiement d'une rançon.</a:t>
            </a:r>
            <a:endParaRPr lang="fr-FR" dirty="0"/>
          </a:p>
        </p:txBody>
      </p:sp>
      <p:sp>
        <p:nvSpPr>
          <p:cNvPr id="4" name="ZoneTexte 3">
            <a:extLst>
              <a:ext uri="{FF2B5EF4-FFF2-40B4-BE49-F238E27FC236}">
                <a16:creationId xmlns:a16="http://schemas.microsoft.com/office/drawing/2014/main" id="{A94CFFC5-AD68-43BC-629D-9B6DA792D318}"/>
              </a:ext>
            </a:extLst>
          </p:cNvPr>
          <p:cNvSpPr txBox="1"/>
          <p:nvPr/>
        </p:nvSpPr>
        <p:spPr>
          <a:xfrm>
            <a:off x="383457" y="5233462"/>
            <a:ext cx="11436009" cy="646331"/>
          </a:xfrm>
          <a:prstGeom prst="rect">
            <a:avLst/>
          </a:prstGeom>
          <a:noFill/>
        </p:spPr>
        <p:txBody>
          <a:bodyPr wrap="square" rtlCol="0">
            <a:spAutoFit/>
          </a:bodyPr>
          <a:lstStyle/>
          <a:p>
            <a:r>
              <a:rPr lang="fr-FR" b="0" dirty="0">
                <a:solidFill>
                  <a:srgbClr val="1F2D3D"/>
                </a:solidFill>
                <a:effectLst/>
                <a:latin typeface="Nunito" pitchFamily="2" charset="0"/>
                <a:sym typeface="Wingdings" panose="05000000000000000000" pitchFamily="2" charset="2"/>
              </a:rPr>
              <a:t> </a:t>
            </a:r>
            <a:r>
              <a:rPr lang="fr-FR" b="0" i="1" dirty="0">
                <a:solidFill>
                  <a:srgbClr val="1F2D3D"/>
                </a:solidFill>
                <a:effectLst/>
                <a:latin typeface="Nunito" pitchFamily="2" charset="0"/>
              </a:rPr>
              <a:t>Plus de messagerie, plus de téléphonie, plus de logiciel métier pour poursuivre le traitement des demandes en cours et difficulté à prendre en charge les nouvelles demandes (délai devant être aménagés).</a:t>
            </a:r>
            <a:endParaRPr lang="fr-FR" i="1" dirty="0"/>
          </a:p>
        </p:txBody>
      </p:sp>
      <p:pic>
        <p:nvPicPr>
          <p:cNvPr id="5" name="Image 4">
            <a:extLst>
              <a:ext uri="{FF2B5EF4-FFF2-40B4-BE49-F238E27FC236}">
                <a16:creationId xmlns:a16="http://schemas.microsoft.com/office/drawing/2014/main" id="{68997B53-5A60-922E-5FF3-8C021D5A8EF7}"/>
              </a:ext>
            </a:extLst>
          </p:cNvPr>
          <p:cNvPicPr>
            <a:picLocks noChangeAspect="1"/>
          </p:cNvPicPr>
          <p:nvPr/>
        </p:nvPicPr>
        <p:blipFill>
          <a:blip r:embed="rId4"/>
          <a:stretch>
            <a:fillRect/>
          </a:stretch>
        </p:blipFill>
        <p:spPr>
          <a:xfrm>
            <a:off x="0" y="0"/>
            <a:ext cx="7200000" cy="938409"/>
          </a:xfrm>
          <a:prstGeom prst="rect">
            <a:avLst/>
          </a:prstGeom>
        </p:spPr>
      </p:pic>
      <p:sp>
        <p:nvSpPr>
          <p:cNvPr id="7" name="Flèche : bas 6">
            <a:extLst>
              <a:ext uri="{FF2B5EF4-FFF2-40B4-BE49-F238E27FC236}">
                <a16:creationId xmlns:a16="http://schemas.microsoft.com/office/drawing/2014/main" id="{CB5E4B84-3DD2-684E-456E-457B5612D208}"/>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E29019F1-9B95-2579-BEFA-DD192B01BF93}"/>
              </a:ext>
            </a:extLst>
          </p:cNvPr>
          <p:cNvSpPr txBox="1"/>
          <p:nvPr/>
        </p:nvSpPr>
        <p:spPr>
          <a:xfrm>
            <a:off x="428784" y="4215713"/>
            <a:ext cx="10543823" cy="923330"/>
          </a:xfrm>
          <a:prstGeom prst="rect">
            <a:avLst/>
          </a:prstGeom>
          <a:noFill/>
        </p:spPr>
        <p:txBody>
          <a:bodyPr wrap="square">
            <a:spAutoFit/>
          </a:bodyPr>
          <a:lstStyle/>
          <a:p>
            <a:r>
              <a:rPr lang="fr-FR" b="1" dirty="0"/>
              <a:t>Piratage informatique de la Ville de Lille : 10 jours après, il faut toujours s'adapter [10/03/2023]</a:t>
            </a:r>
          </a:p>
          <a:p>
            <a:r>
              <a:rPr lang="fr-FR" dirty="0"/>
              <a:t>Dix jours après l'attaque informatique dont a été victime la Ville de Lille (Nord), tout n'est pas revenu dans l'ordre mais les agents municipaux ont su s'adapter. On fait le point</a:t>
            </a:r>
          </a:p>
        </p:txBody>
      </p:sp>
      <p:pic>
        <p:nvPicPr>
          <p:cNvPr id="13" name="Image 12">
            <a:extLst>
              <a:ext uri="{FF2B5EF4-FFF2-40B4-BE49-F238E27FC236}">
                <a16:creationId xmlns:a16="http://schemas.microsoft.com/office/drawing/2014/main" id="{0C8F87E8-BCCF-A8E7-6EBB-0301B4C16C87}"/>
              </a:ext>
            </a:extLst>
          </p:cNvPr>
          <p:cNvPicPr>
            <a:picLocks noChangeAspect="1"/>
          </p:cNvPicPr>
          <p:nvPr/>
        </p:nvPicPr>
        <p:blipFill>
          <a:blip r:embed="rId5"/>
          <a:stretch>
            <a:fillRect/>
          </a:stretch>
        </p:blipFill>
        <p:spPr>
          <a:xfrm>
            <a:off x="428784" y="3392603"/>
            <a:ext cx="3277057" cy="685896"/>
          </a:xfrm>
          <a:prstGeom prst="rect">
            <a:avLst/>
          </a:prstGeom>
        </p:spPr>
      </p:pic>
    </p:spTree>
    <p:extLst>
      <p:ext uri="{BB962C8B-B14F-4D97-AF65-F5344CB8AC3E}">
        <p14:creationId xmlns:p14="http://schemas.microsoft.com/office/powerpoint/2010/main" val="371383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2" name="ZoneTexte 1">
            <a:extLst>
              <a:ext uri="{FF2B5EF4-FFF2-40B4-BE49-F238E27FC236}">
                <a16:creationId xmlns:a16="http://schemas.microsoft.com/office/drawing/2014/main" id="{D5EE5ABC-E10A-4C9F-F1D4-65530B7A6120}"/>
              </a:ext>
            </a:extLst>
          </p:cNvPr>
          <p:cNvSpPr txBox="1"/>
          <p:nvPr/>
        </p:nvSpPr>
        <p:spPr>
          <a:xfrm>
            <a:off x="383458" y="1661652"/>
            <a:ext cx="8308258" cy="1261884"/>
          </a:xfrm>
          <a:prstGeom prst="rect">
            <a:avLst/>
          </a:prstGeom>
          <a:noFill/>
        </p:spPr>
        <p:txBody>
          <a:bodyPr wrap="square" rtlCol="0">
            <a:spAutoFit/>
          </a:bodyPr>
          <a:lstStyle/>
          <a:p>
            <a:r>
              <a:rPr lang="fr-FR" sz="2000" b="1" dirty="0">
                <a:solidFill>
                  <a:schemeClr val="bg1">
                    <a:lumMod val="50000"/>
                  </a:schemeClr>
                </a:solidFill>
              </a:rPr>
              <a:t>Vol, recel de données, publication de données des citoyens </a:t>
            </a:r>
          </a:p>
          <a:p>
            <a:endParaRPr lang="fr-FR" sz="2000" b="1" dirty="0">
              <a:solidFill>
                <a:schemeClr val="bg1">
                  <a:lumMod val="50000"/>
                </a:schemeClr>
              </a:solidFill>
            </a:endParaRPr>
          </a:p>
          <a:p>
            <a:r>
              <a:rPr lang="fr-FR" b="0" i="0" dirty="0">
                <a:solidFill>
                  <a:srgbClr val="1F2D3D"/>
                </a:solidFill>
                <a:effectLst/>
                <a:latin typeface="Nunito" pitchFamily="2" charset="0"/>
              </a:rPr>
              <a:t>Les données de la collectivité ont été exfiltrées et sont revendues par les cybercriminels ou publiées sur internet.</a:t>
            </a:r>
            <a:endParaRPr lang="fr-FR" dirty="0"/>
          </a:p>
        </p:txBody>
      </p:sp>
      <p:pic>
        <p:nvPicPr>
          <p:cNvPr id="3" name="Image 2">
            <a:extLst>
              <a:ext uri="{FF2B5EF4-FFF2-40B4-BE49-F238E27FC236}">
                <a16:creationId xmlns:a16="http://schemas.microsoft.com/office/drawing/2014/main" id="{EC00D4F8-0E6A-B56C-E7EA-C8F6AD855876}"/>
              </a:ext>
            </a:extLst>
          </p:cNvPr>
          <p:cNvPicPr>
            <a:picLocks noChangeAspect="1"/>
          </p:cNvPicPr>
          <p:nvPr/>
        </p:nvPicPr>
        <p:blipFill>
          <a:blip r:embed="rId4"/>
          <a:stretch>
            <a:fillRect/>
          </a:stretch>
        </p:blipFill>
        <p:spPr>
          <a:xfrm>
            <a:off x="0" y="3011587"/>
            <a:ext cx="9144000" cy="1601740"/>
          </a:xfrm>
          <a:prstGeom prst="rect">
            <a:avLst/>
          </a:prstGeom>
        </p:spPr>
      </p:pic>
      <p:sp>
        <p:nvSpPr>
          <p:cNvPr id="4" name="ZoneTexte 3">
            <a:extLst>
              <a:ext uri="{FF2B5EF4-FFF2-40B4-BE49-F238E27FC236}">
                <a16:creationId xmlns:a16="http://schemas.microsoft.com/office/drawing/2014/main" id="{EAD6E3B9-7CB2-6D50-8FB9-7E3344BDF303}"/>
              </a:ext>
            </a:extLst>
          </p:cNvPr>
          <p:cNvSpPr txBox="1"/>
          <p:nvPr/>
        </p:nvSpPr>
        <p:spPr>
          <a:xfrm>
            <a:off x="383458" y="5233462"/>
            <a:ext cx="8308258" cy="369332"/>
          </a:xfrm>
          <a:prstGeom prst="rect">
            <a:avLst/>
          </a:prstGeom>
          <a:noFill/>
        </p:spPr>
        <p:txBody>
          <a:bodyPr wrap="square" rtlCol="0">
            <a:spAutoFit/>
          </a:bodyPr>
          <a:lstStyle/>
          <a:p>
            <a:r>
              <a:rPr lang="fr-FR" b="0" i="0" dirty="0">
                <a:solidFill>
                  <a:srgbClr val="1F2D3D"/>
                </a:solidFill>
                <a:effectLst/>
                <a:latin typeface="Nunito" pitchFamily="2" charset="0"/>
                <a:sym typeface="Wingdings" panose="05000000000000000000" pitchFamily="2" charset="2"/>
              </a:rPr>
              <a:t> </a:t>
            </a:r>
            <a:r>
              <a:rPr lang="fr-FR" b="0" i="0" dirty="0">
                <a:solidFill>
                  <a:srgbClr val="1F2D3D"/>
                </a:solidFill>
                <a:effectLst/>
                <a:latin typeface="Nunito" pitchFamily="2" charset="0"/>
              </a:rPr>
              <a:t>Fuite de données sensibles, usurpation d’identité des citoyens</a:t>
            </a:r>
            <a:endParaRPr lang="fr-FR" dirty="0"/>
          </a:p>
        </p:txBody>
      </p:sp>
      <p:pic>
        <p:nvPicPr>
          <p:cNvPr id="5" name="Image 4">
            <a:extLst>
              <a:ext uri="{FF2B5EF4-FFF2-40B4-BE49-F238E27FC236}">
                <a16:creationId xmlns:a16="http://schemas.microsoft.com/office/drawing/2014/main" id="{C7F6D2BC-21A7-3F17-71D6-37AB0892D0B8}"/>
              </a:ext>
            </a:extLst>
          </p:cNvPr>
          <p:cNvPicPr>
            <a:picLocks noChangeAspect="1"/>
          </p:cNvPicPr>
          <p:nvPr/>
        </p:nvPicPr>
        <p:blipFill>
          <a:blip r:embed="rId5"/>
          <a:stretch>
            <a:fillRect/>
          </a:stretch>
        </p:blipFill>
        <p:spPr>
          <a:xfrm>
            <a:off x="0" y="0"/>
            <a:ext cx="7200000" cy="938409"/>
          </a:xfrm>
          <a:prstGeom prst="rect">
            <a:avLst/>
          </a:prstGeom>
        </p:spPr>
      </p:pic>
      <p:sp>
        <p:nvSpPr>
          <p:cNvPr id="7" name="Flèche : bas 6">
            <a:extLst>
              <a:ext uri="{FF2B5EF4-FFF2-40B4-BE49-F238E27FC236}">
                <a16:creationId xmlns:a16="http://schemas.microsoft.com/office/drawing/2014/main" id="{209CC0F4-4C30-F925-9C59-75AD259FCA6A}"/>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7305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2" name="ZoneTexte 1">
            <a:extLst>
              <a:ext uri="{FF2B5EF4-FFF2-40B4-BE49-F238E27FC236}">
                <a16:creationId xmlns:a16="http://schemas.microsoft.com/office/drawing/2014/main" id="{6B67B512-0781-1AE4-3D85-62B64DEF6FE8}"/>
              </a:ext>
            </a:extLst>
          </p:cNvPr>
          <p:cNvSpPr txBox="1"/>
          <p:nvPr/>
        </p:nvSpPr>
        <p:spPr>
          <a:xfrm>
            <a:off x="383458" y="1661652"/>
            <a:ext cx="8308258" cy="1538883"/>
          </a:xfrm>
          <a:prstGeom prst="rect">
            <a:avLst/>
          </a:prstGeom>
          <a:noFill/>
        </p:spPr>
        <p:txBody>
          <a:bodyPr wrap="square" rtlCol="0">
            <a:spAutoFit/>
          </a:bodyPr>
          <a:lstStyle/>
          <a:p>
            <a:r>
              <a:rPr lang="fr-FR" sz="2000" b="1" dirty="0">
                <a:solidFill>
                  <a:schemeClr val="bg1">
                    <a:lumMod val="50000"/>
                  </a:schemeClr>
                </a:solidFill>
              </a:rPr>
              <a:t>Détournement de fonds</a:t>
            </a:r>
          </a:p>
          <a:p>
            <a:endParaRPr lang="fr-FR" sz="2000" b="1" dirty="0">
              <a:solidFill>
                <a:schemeClr val="bg1">
                  <a:lumMod val="50000"/>
                </a:schemeClr>
              </a:solidFill>
            </a:endParaRPr>
          </a:p>
          <a:p>
            <a:r>
              <a:rPr lang="fr-FR" b="0" i="0" dirty="0">
                <a:solidFill>
                  <a:srgbClr val="1F2D3D"/>
                </a:solidFill>
                <a:effectLst/>
                <a:latin typeface="Nunito" pitchFamily="2" charset="0"/>
              </a:rPr>
              <a:t>La collectivité est victime d'une escroquerie qui lui fait payer des services usurpés ou de l'usurpation d'identité d'un partenaire afin de remplacer le RIB pour le paiement.</a:t>
            </a:r>
            <a:endParaRPr lang="fr-FR" dirty="0"/>
          </a:p>
        </p:txBody>
      </p:sp>
      <p:sp>
        <p:nvSpPr>
          <p:cNvPr id="3" name="ZoneTexte 2">
            <a:extLst>
              <a:ext uri="{FF2B5EF4-FFF2-40B4-BE49-F238E27FC236}">
                <a16:creationId xmlns:a16="http://schemas.microsoft.com/office/drawing/2014/main" id="{4036717F-0D4F-092A-0919-B4E8E233E51E}"/>
              </a:ext>
            </a:extLst>
          </p:cNvPr>
          <p:cNvSpPr txBox="1"/>
          <p:nvPr/>
        </p:nvSpPr>
        <p:spPr>
          <a:xfrm>
            <a:off x="383458" y="5373068"/>
            <a:ext cx="8308258" cy="646331"/>
          </a:xfrm>
          <a:prstGeom prst="rect">
            <a:avLst/>
          </a:prstGeom>
          <a:noFill/>
        </p:spPr>
        <p:txBody>
          <a:bodyPr wrap="square" rtlCol="0">
            <a:spAutoFit/>
          </a:bodyPr>
          <a:lstStyle/>
          <a:p>
            <a:r>
              <a:rPr lang="fr-FR" b="0" i="0" dirty="0">
                <a:solidFill>
                  <a:srgbClr val="1F2D3D"/>
                </a:solidFill>
                <a:effectLst/>
                <a:latin typeface="Nunito" pitchFamily="2" charset="0"/>
                <a:sym typeface="Wingdings" panose="05000000000000000000" pitchFamily="2" charset="2"/>
              </a:rPr>
              <a:t> </a:t>
            </a:r>
            <a:r>
              <a:rPr lang="fr-FR" dirty="0">
                <a:solidFill>
                  <a:srgbClr val="1F2D3D"/>
                </a:solidFill>
                <a:latin typeface="Nunito" pitchFamily="2" charset="0"/>
                <a:sym typeface="Wingdings" panose="05000000000000000000" pitchFamily="2" charset="2"/>
              </a:rPr>
              <a:t>Problèmes dans le versement des salaires ou des fournisseurs pouvant les mettre en difficultés</a:t>
            </a:r>
            <a:endParaRPr lang="fr-FR" dirty="0"/>
          </a:p>
        </p:txBody>
      </p:sp>
      <p:pic>
        <p:nvPicPr>
          <p:cNvPr id="4" name="Image 3">
            <a:extLst>
              <a:ext uri="{FF2B5EF4-FFF2-40B4-BE49-F238E27FC236}">
                <a16:creationId xmlns:a16="http://schemas.microsoft.com/office/drawing/2014/main" id="{176EBA3C-8DAE-EE08-E7CA-6E683BE754FB}"/>
              </a:ext>
            </a:extLst>
          </p:cNvPr>
          <p:cNvPicPr>
            <a:picLocks noChangeAspect="1"/>
          </p:cNvPicPr>
          <p:nvPr/>
        </p:nvPicPr>
        <p:blipFill>
          <a:blip r:embed="rId4"/>
          <a:stretch>
            <a:fillRect/>
          </a:stretch>
        </p:blipFill>
        <p:spPr>
          <a:xfrm>
            <a:off x="1175295" y="3200535"/>
            <a:ext cx="6793410" cy="2160000"/>
          </a:xfrm>
          <a:prstGeom prst="rect">
            <a:avLst/>
          </a:prstGeom>
        </p:spPr>
      </p:pic>
      <p:pic>
        <p:nvPicPr>
          <p:cNvPr id="5" name="Image 4">
            <a:extLst>
              <a:ext uri="{FF2B5EF4-FFF2-40B4-BE49-F238E27FC236}">
                <a16:creationId xmlns:a16="http://schemas.microsoft.com/office/drawing/2014/main" id="{B8A01FE3-3839-AB98-DF07-C936C26F8AA4}"/>
              </a:ext>
            </a:extLst>
          </p:cNvPr>
          <p:cNvPicPr>
            <a:picLocks noChangeAspect="1"/>
          </p:cNvPicPr>
          <p:nvPr/>
        </p:nvPicPr>
        <p:blipFill>
          <a:blip r:embed="rId5"/>
          <a:stretch>
            <a:fillRect/>
          </a:stretch>
        </p:blipFill>
        <p:spPr>
          <a:xfrm>
            <a:off x="0" y="0"/>
            <a:ext cx="7200000" cy="938409"/>
          </a:xfrm>
          <a:prstGeom prst="rect">
            <a:avLst/>
          </a:prstGeom>
        </p:spPr>
      </p:pic>
      <p:sp>
        <p:nvSpPr>
          <p:cNvPr id="7" name="Flèche : bas 6">
            <a:extLst>
              <a:ext uri="{FF2B5EF4-FFF2-40B4-BE49-F238E27FC236}">
                <a16:creationId xmlns:a16="http://schemas.microsoft.com/office/drawing/2014/main" id="{390F0885-FFFB-F005-A76F-D8427E20C156}"/>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220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8" name="ZoneTexte 7">
            <a:extLst>
              <a:ext uri="{FF2B5EF4-FFF2-40B4-BE49-F238E27FC236}">
                <a16:creationId xmlns:a16="http://schemas.microsoft.com/office/drawing/2014/main" id="{3BE4F0C7-41F4-8E4B-021C-E19DFF4C7AAD}"/>
              </a:ext>
            </a:extLst>
          </p:cNvPr>
          <p:cNvSpPr txBox="1"/>
          <p:nvPr/>
        </p:nvSpPr>
        <p:spPr>
          <a:xfrm>
            <a:off x="383458" y="1661652"/>
            <a:ext cx="8308258" cy="1261884"/>
          </a:xfrm>
          <a:prstGeom prst="rect">
            <a:avLst/>
          </a:prstGeom>
          <a:noFill/>
        </p:spPr>
        <p:txBody>
          <a:bodyPr wrap="square" rtlCol="0">
            <a:spAutoFit/>
          </a:bodyPr>
          <a:lstStyle/>
          <a:p>
            <a:r>
              <a:rPr lang="fr-FR" sz="2000" b="1" dirty="0">
                <a:solidFill>
                  <a:schemeClr val="bg1">
                    <a:lumMod val="50000"/>
                  </a:schemeClr>
                </a:solidFill>
              </a:rPr>
              <a:t>Détournement de ressources informatiques </a:t>
            </a:r>
          </a:p>
          <a:p>
            <a:endParaRPr lang="fr-FR" sz="2000" b="1" dirty="0">
              <a:solidFill>
                <a:schemeClr val="bg1">
                  <a:lumMod val="50000"/>
                </a:schemeClr>
              </a:solidFill>
            </a:endParaRPr>
          </a:p>
          <a:p>
            <a:r>
              <a:rPr lang="fr-FR" b="0" i="0" dirty="0">
                <a:solidFill>
                  <a:srgbClr val="1F2D3D"/>
                </a:solidFill>
                <a:effectLst/>
                <a:latin typeface="Nunito" pitchFamily="2" charset="0"/>
              </a:rPr>
              <a:t>La collectivité héberge des services illicites à son insu pouvant entrainer des surfacturations, des ralentissements ou des poursuites judiciaires.</a:t>
            </a:r>
            <a:endParaRPr lang="fr-FR" dirty="0"/>
          </a:p>
        </p:txBody>
      </p:sp>
      <p:pic>
        <p:nvPicPr>
          <p:cNvPr id="9" name="Image 8">
            <a:extLst>
              <a:ext uri="{FF2B5EF4-FFF2-40B4-BE49-F238E27FC236}">
                <a16:creationId xmlns:a16="http://schemas.microsoft.com/office/drawing/2014/main" id="{34365784-2C24-7DE9-0FA7-DC5C398D7A6C}"/>
              </a:ext>
            </a:extLst>
          </p:cNvPr>
          <p:cNvPicPr>
            <a:picLocks noChangeAspect="1"/>
          </p:cNvPicPr>
          <p:nvPr/>
        </p:nvPicPr>
        <p:blipFill>
          <a:blip r:embed="rId4"/>
          <a:stretch>
            <a:fillRect/>
          </a:stretch>
        </p:blipFill>
        <p:spPr>
          <a:xfrm>
            <a:off x="1189704" y="3036348"/>
            <a:ext cx="5820907" cy="2160000"/>
          </a:xfrm>
          <a:prstGeom prst="rect">
            <a:avLst/>
          </a:prstGeom>
        </p:spPr>
      </p:pic>
      <p:sp>
        <p:nvSpPr>
          <p:cNvPr id="10" name="ZoneTexte 9">
            <a:extLst>
              <a:ext uri="{FF2B5EF4-FFF2-40B4-BE49-F238E27FC236}">
                <a16:creationId xmlns:a16="http://schemas.microsoft.com/office/drawing/2014/main" id="{1FE9F554-4167-F4C7-B7B1-1871004C8329}"/>
              </a:ext>
            </a:extLst>
          </p:cNvPr>
          <p:cNvSpPr txBox="1"/>
          <p:nvPr/>
        </p:nvSpPr>
        <p:spPr>
          <a:xfrm>
            <a:off x="383458" y="5373068"/>
            <a:ext cx="8308258" cy="646331"/>
          </a:xfrm>
          <a:prstGeom prst="rect">
            <a:avLst/>
          </a:prstGeom>
          <a:noFill/>
        </p:spPr>
        <p:txBody>
          <a:bodyPr wrap="square" rtlCol="0">
            <a:spAutoFit/>
          </a:bodyPr>
          <a:lstStyle/>
          <a:p>
            <a:r>
              <a:rPr lang="fr-FR" b="0" i="0" dirty="0">
                <a:solidFill>
                  <a:srgbClr val="1F2D3D"/>
                </a:solidFill>
                <a:effectLst/>
                <a:latin typeface="Nunito" pitchFamily="2" charset="0"/>
                <a:sym typeface="Wingdings" panose="05000000000000000000" pitchFamily="2" charset="2"/>
              </a:rPr>
              <a:t> </a:t>
            </a:r>
            <a:r>
              <a:rPr lang="fr-FR" dirty="0">
                <a:solidFill>
                  <a:srgbClr val="1F2D3D"/>
                </a:solidFill>
                <a:latin typeface="Nunito" pitchFamily="2" charset="0"/>
                <a:sym typeface="Wingdings" panose="05000000000000000000" pitchFamily="2" charset="2"/>
              </a:rPr>
              <a:t>Perte financière, responsabilité en cas de dommage à un tiers, saisie du matériel</a:t>
            </a:r>
            <a:endParaRPr lang="fr-FR" dirty="0"/>
          </a:p>
        </p:txBody>
      </p:sp>
      <p:pic>
        <p:nvPicPr>
          <p:cNvPr id="11" name="Image 10">
            <a:extLst>
              <a:ext uri="{FF2B5EF4-FFF2-40B4-BE49-F238E27FC236}">
                <a16:creationId xmlns:a16="http://schemas.microsoft.com/office/drawing/2014/main" id="{71BD1B11-CD6A-5222-61B7-CC455D6BDE53}"/>
              </a:ext>
            </a:extLst>
          </p:cNvPr>
          <p:cNvPicPr>
            <a:picLocks noChangeAspect="1"/>
          </p:cNvPicPr>
          <p:nvPr/>
        </p:nvPicPr>
        <p:blipFill>
          <a:blip r:embed="rId5"/>
          <a:stretch>
            <a:fillRect/>
          </a:stretch>
        </p:blipFill>
        <p:spPr>
          <a:xfrm>
            <a:off x="0" y="0"/>
            <a:ext cx="7200000" cy="938409"/>
          </a:xfrm>
          <a:prstGeom prst="rect">
            <a:avLst/>
          </a:prstGeom>
        </p:spPr>
      </p:pic>
      <p:sp>
        <p:nvSpPr>
          <p:cNvPr id="12" name="Flèche : bas 11">
            <a:extLst>
              <a:ext uri="{FF2B5EF4-FFF2-40B4-BE49-F238E27FC236}">
                <a16:creationId xmlns:a16="http://schemas.microsoft.com/office/drawing/2014/main" id="{984BA542-9525-6886-697A-5377880C8275}"/>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388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2" name="ZoneTexte 1">
            <a:extLst>
              <a:ext uri="{FF2B5EF4-FFF2-40B4-BE49-F238E27FC236}">
                <a16:creationId xmlns:a16="http://schemas.microsoft.com/office/drawing/2014/main" id="{70831A82-2183-FC99-69BE-1EDF7EF95D86}"/>
              </a:ext>
            </a:extLst>
          </p:cNvPr>
          <p:cNvSpPr txBox="1"/>
          <p:nvPr/>
        </p:nvSpPr>
        <p:spPr>
          <a:xfrm>
            <a:off x="383458" y="1661652"/>
            <a:ext cx="8308258" cy="1261884"/>
          </a:xfrm>
          <a:prstGeom prst="rect">
            <a:avLst/>
          </a:prstGeom>
          <a:noFill/>
        </p:spPr>
        <p:txBody>
          <a:bodyPr wrap="square" rtlCol="0">
            <a:spAutoFit/>
          </a:bodyPr>
          <a:lstStyle/>
          <a:p>
            <a:r>
              <a:rPr lang="fr-FR" sz="2000" b="1" dirty="0">
                <a:solidFill>
                  <a:schemeClr val="bg1">
                    <a:lumMod val="50000"/>
                  </a:schemeClr>
                </a:solidFill>
              </a:rPr>
              <a:t>Défiguration du site internet</a:t>
            </a:r>
          </a:p>
          <a:p>
            <a:endParaRPr lang="fr-FR" sz="2000" b="1" dirty="0">
              <a:solidFill>
                <a:schemeClr val="bg1">
                  <a:lumMod val="50000"/>
                </a:schemeClr>
              </a:solidFill>
            </a:endParaRPr>
          </a:p>
          <a:p>
            <a:r>
              <a:rPr lang="fr-FR" b="0" i="0" dirty="0">
                <a:solidFill>
                  <a:srgbClr val="1F2D3D"/>
                </a:solidFill>
                <a:effectLst/>
                <a:latin typeface="Nunito" pitchFamily="2" charset="0"/>
              </a:rPr>
              <a:t>La collectivité est victime d'une défiguration (défacement) de son site internet pour promouvoir l'apologie d'une idéologie</a:t>
            </a:r>
            <a:endParaRPr lang="fr-FR" dirty="0"/>
          </a:p>
        </p:txBody>
      </p:sp>
      <p:pic>
        <p:nvPicPr>
          <p:cNvPr id="3" name="Image 2">
            <a:extLst>
              <a:ext uri="{FF2B5EF4-FFF2-40B4-BE49-F238E27FC236}">
                <a16:creationId xmlns:a16="http://schemas.microsoft.com/office/drawing/2014/main" id="{8544203C-A6DF-B876-55F6-96E233DDAFD6}"/>
              </a:ext>
            </a:extLst>
          </p:cNvPr>
          <p:cNvPicPr>
            <a:picLocks noChangeAspect="1"/>
          </p:cNvPicPr>
          <p:nvPr/>
        </p:nvPicPr>
        <p:blipFill>
          <a:blip r:embed="rId4"/>
          <a:stretch>
            <a:fillRect/>
          </a:stretch>
        </p:blipFill>
        <p:spPr>
          <a:xfrm>
            <a:off x="1033755" y="3267622"/>
            <a:ext cx="6820852" cy="1333686"/>
          </a:xfrm>
          <a:prstGeom prst="rect">
            <a:avLst/>
          </a:prstGeom>
        </p:spPr>
      </p:pic>
      <p:sp>
        <p:nvSpPr>
          <p:cNvPr id="4" name="ZoneTexte 3">
            <a:extLst>
              <a:ext uri="{FF2B5EF4-FFF2-40B4-BE49-F238E27FC236}">
                <a16:creationId xmlns:a16="http://schemas.microsoft.com/office/drawing/2014/main" id="{64A6D7E6-E635-B4EC-E65B-BCA2C449B5DA}"/>
              </a:ext>
            </a:extLst>
          </p:cNvPr>
          <p:cNvSpPr txBox="1"/>
          <p:nvPr/>
        </p:nvSpPr>
        <p:spPr>
          <a:xfrm>
            <a:off x="383458" y="5373068"/>
            <a:ext cx="8308258" cy="369332"/>
          </a:xfrm>
          <a:prstGeom prst="rect">
            <a:avLst/>
          </a:prstGeom>
          <a:noFill/>
        </p:spPr>
        <p:txBody>
          <a:bodyPr wrap="square" rtlCol="0">
            <a:spAutoFit/>
          </a:bodyPr>
          <a:lstStyle/>
          <a:p>
            <a:r>
              <a:rPr lang="fr-FR" b="0" i="0" dirty="0">
                <a:solidFill>
                  <a:srgbClr val="1F2D3D"/>
                </a:solidFill>
                <a:effectLst/>
                <a:latin typeface="Nunito" pitchFamily="2" charset="0"/>
                <a:sym typeface="Wingdings" panose="05000000000000000000" pitchFamily="2" charset="2"/>
              </a:rPr>
              <a:t> Image dégradée, escroquerie de citoyens, services en ligne indisponibles</a:t>
            </a:r>
            <a:endParaRPr lang="fr-FR" dirty="0"/>
          </a:p>
        </p:txBody>
      </p:sp>
      <p:pic>
        <p:nvPicPr>
          <p:cNvPr id="5" name="Image 4">
            <a:extLst>
              <a:ext uri="{FF2B5EF4-FFF2-40B4-BE49-F238E27FC236}">
                <a16:creationId xmlns:a16="http://schemas.microsoft.com/office/drawing/2014/main" id="{9D06B3F8-F036-E434-341C-7C389E440678}"/>
              </a:ext>
            </a:extLst>
          </p:cNvPr>
          <p:cNvPicPr>
            <a:picLocks noChangeAspect="1"/>
          </p:cNvPicPr>
          <p:nvPr/>
        </p:nvPicPr>
        <p:blipFill>
          <a:blip r:embed="rId5"/>
          <a:stretch>
            <a:fillRect/>
          </a:stretch>
        </p:blipFill>
        <p:spPr>
          <a:xfrm>
            <a:off x="0" y="0"/>
            <a:ext cx="7200000" cy="938409"/>
          </a:xfrm>
          <a:prstGeom prst="rect">
            <a:avLst/>
          </a:prstGeom>
        </p:spPr>
      </p:pic>
      <p:sp>
        <p:nvSpPr>
          <p:cNvPr id="7" name="Flèche : bas 6">
            <a:extLst>
              <a:ext uri="{FF2B5EF4-FFF2-40B4-BE49-F238E27FC236}">
                <a16:creationId xmlns:a16="http://schemas.microsoft.com/office/drawing/2014/main" id="{97A6DC2C-928C-70CE-D07A-4A0A03580E38}"/>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5543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2" name="ZoneTexte 1">
            <a:extLst>
              <a:ext uri="{FF2B5EF4-FFF2-40B4-BE49-F238E27FC236}">
                <a16:creationId xmlns:a16="http://schemas.microsoft.com/office/drawing/2014/main" id="{61862577-BD69-91D7-FB43-F1CBB5B434F8}"/>
              </a:ext>
            </a:extLst>
          </p:cNvPr>
          <p:cNvSpPr txBox="1"/>
          <p:nvPr/>
        </p:nvSpPr>
        <p:spPr>
          <a:xfrm>
            <a:off x="383458" y="1661652"/>
            <a:ext cx="8308258" cy="1538883"/>
          </a:xfrm>
          <a:prstGeom prst="rect">
            <a:avLst/>
          </a:prstGeom>
          <a:noFill/>
        </p:spPr>
        <p:txBody>
          <a:bodyPr wrap="square" rtlCol="0">
            <a:spAutoFit/>
          </a:bodyPr>
          <a:lstStyle/>
          <a:p>
            <a:r>
              <a:rPr lang="fr-FR" sz="2000" b="1" dirty="0">
                <a:solidFill>
                  <a:schemeClr val="bg1">
                    <a:lumMod val="50000"/>
                  </a:schemeClr>
                </a:solidFill>
              </a:rPr>
              <a:t>Piratage de compte de messagerie</a:t>
            </a:r>
          </a:p>
          <a:p>
            <a:endParaRPr lang="fr-FR" sz="2000" b="1" dirty="0">
              <a:solidFill>
                <a:schemeClr val="bg1">
                  <a:lumMod val="50000"/>
                </a:schemeClr>
              </a:solidFill>
            </a:endParaRPr>
          </a:p>
          <a:p>
            <a:r>
              <a:rPr lang="fr-FR" b="0" i="0" dirty="0">
                <a:solidFill>
                  <a:srgbClr val="1F2D3D"/>
                </a:solidFill>
                <a:effectLst/>
                <a:latin typeface="Nunito" pitchFamily="2" charset="0"/>
              </a:rPr>
              <a:t>La messagerie de la collectivité est la cible de mails malveillants (spam, phishing) ou elle est accessible aux cybercriminels qui en espionnent le contenu.</a:t>
            </a:r>
            <a:endParaRPr lang="fr-FR" dirty="0"/>
          </a:p>
        </p:txBody>
      </p:sp>
      <p:pic>
        <p:nvPicPr>
          <p:cNvPr id="3" name="Image 2">
            <a:extLst>
              <a:ext uri="{FF2B5EF4-FFF2-40B4-BE49-F238E27FC236}">
                <a16:creationId xmlns:a16="http://schemas.microsoft.com/office/drawing/2014/main" id="{A7140558-A440-C674-43A2-79891AC176D0}"/>
              </a:ext>
            </a:extLst>
          </p:cNvPr>
          <p:cNvPicPr>
            <a:picLocks noChangeAspect="1"/>
          </p:cNvPicPr>
          <p:nvPr/>
        </p:nvPicPr>
        <p:blipFill>
          <a:blip r:embed="rId4"/>
          <a:stretch>
            <a:fillRect/>
          </a:stretch>
        </p:blipFill>
        <p:spPr>
          <a:xfrm>
            <a:off x="393633" y="3428999"/>
            <a:ext cx="8287907" cy="1543265"/>
          </a:xfrm>
          <a:prstGeom prst="rect">
            <a:avLst/>
          </a:prstGeom>
        </p:spPr>
      </p:pic>
      <p:sp>
        <p:nvSpPr>
          <p:cNvPr id="4" name="ZoneTexte 3">
            <a:extLst>
              <a:ext uri="{FF2B5EF4-FFF2-40B4-BE49-F238E27FC236}">
                <a16:creationId xmlns:a16="http://schemas.microsoft.com/office/drawing/2014/main" id="{B803E2E2-584D-40A2-8534-486C2E2133D7}"/>
              </a:ext>
            </a:extLst>
          </p:cNvPr>
          <p:cNvSpPr txBox="1"/>
          <p:nvPr/>
        </p:nvSpPr>
        <p:spPr>
          <a:xfrm>
            <a:off x="383458" y="5373068"/>
            <a:ext cx="8308258" cy="369332"/>
          </a:xfrm>
          <a:prstGeom prst="rect">
            <a:avLst/>
          </a:prstGeom>
          <a:noFill/>
        </p:spPr>
        <p:txBody>
          <a:bodyPr wrap="square" rtlCol="0">
            <a:spAutoFit/>
          </a:bodyPr>
          <a:lstStyle/>
          <a:p>
            <a:r>
              <a:rPr lang="fr-FR" b="0" i="0" dirty="0">
                <a:solidFill>
                  <a:srgbClr val="1F2D3D"/>
                </a:solidFill>
                <a:effectLst/>
                <a:latin typeface="Nunito" pitchFamily="2" charset="0"/>
                <a:sym typeface="Wingdings" panose="05000000000000000000" pitchFamily="2" charset="2"/>
              </a:rPr>
              <a:t> Image dégradée, escroquerie de citoyens</a:t>
            </a:r>
            <a:endParaRPr lang="fr-FR" dirty="0"/>
          </a:p>
        </p:txBody>
      </p:sp>
      <p:pic>
        <p:nvPicPr>
          <p:cNvPr id="5" name="Image 4">
            <a:extLst>
              <a:ext uri="{FF2B5EF4-FFF2-40B4-BE49-F238E27FC236}">
                <a16:creationId xmlns:a16="http://schemas.microsoft.com/office/drawing/2014/main" id="{36A8ACF9-3886-4795-56F3-7BC29D3D040B}"/>
              </a:ext>
            </a:extLst>
          </p:cNvPr>
          <p:cNvPicPr>
            <a:picLocks noChangeAspect="1"/>
          </p:cNvPicPr>
          <p:nvPr/>
        </p:nvPicPr>
        <p:blipFill>
          <a:blip r:embed="rId5"/>
          <a:stretch>
            <a:fillRect/>
          </a:stretch>
        </p:blipFill>
        <p:spPr>
          <a:xfrm>
            <a:off x="0" y="0"/>
            <a:ext cx="7200000" cy="938409"/>
          </a:xfrm>
          <a:prstGeom prst="rect">
            <a:avLst/>
          </a:prstGeom>
        </p:spPr>
      </p:pic>
      <p:sp>
        <p:nvSpPr>
          <p:cNvPr id="7" name="Flèche : bas 6">
            <a:extLst>
              <a:ext uri="{FF2B5EF4-FFF2-40B4-BE49-F238E27FC236}">
                <a16:creationId xmlns:a16="http://schemas.microsoft.com/office/drawing/2014/main" id="{C0D60BA6-5D4B-E223-EAF5-602C39D08B45}"/>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4764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851B8870-8FB5-7432-3734-BD0C39DCC07B}"/>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FF1C21E5-4E3F-7683-3E77-EEF9C162FF38}"/>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D62B6115-A35F-5C9C-5831-812539956322}"/>
              </a:ext>
            </a:extLst>
          </p:cNvPr>
          <p:cNvPicPr>
            <a:picLocks noChangeAspect="1"/>
          </p:cNvPicPr>
          <p:nvPr/>
        </p:nvPicPr>
        <p:blipFill>
          <a:blip r:embed="rId5"/>
          <a:stretch>
            <a:fillRect/>
          </a:stretch>
        </p:blipFill>
        <p:spPr>
          <a:xfrm>
            <a:off x="1704623" y="1436551"/>
            <a:ext cx="8194213" cy="4308602"/>
          </a:xfrm>
          <a:prstGeom prst="rect">
            <a:avLst/>
          </a:prstGeom>
        </p:spPr>
      </p:pic>
    </p:spTree>
    <p:extLst>
      <p:ext uri="{BB962C8B-B14F-4D97-AF65-F5344CB8AC3E}">
        <p14:creationId xmlns:p14="http://schemas.microsoft.com/office/powerpoint/2010/main" val="2711418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851B8870-8FB5-7432-3734-BD0C39DCC07B}"/>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FF1C21E5-4E3F-7683-3E77-EEF9C162FF38}"/>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BD224C1D-C9A1-74FA-BE29-E6BCDA2330AD}"/>
              </a:ext>
            </a:extLst>
          </p:cNvPr>
          <p:cNvSpPr txBox="1"/>
          <p:nvPr/>
        </p:nvSpPr>
        <p:spPr>
          <a:xfrm>
            <a:off x="383458" y="1386348"/>
            <a:ext cx="8308258" cy="3354765"/>
          </a:xfrm>
          <a:prstGeom prst="rect">
            <a:avLst/>
          </a:prstGeom>
          <a:noFill/>
        </p:spPr>
        <p:txBody>
          <a:bodyPr wrap="square" rtlCol="0">
            <a:spAutoFit/>
          </a:bodyPr>
          <a:lstStyle/>
          <a:p>
            <a:r>
              <a:rPr lang="fr-FR" sz="2000" b="1" dirty="0">
                <a:solidFill>
                  <a:schemeClr val="bg1">
                    <a:lumMod val="50000"/>
                  </a:schemeClr>
                </a:solidFill>
              </a:rPr>
              <a:t>10 mesures de protection</a:t>
            </a:r>
          </a:p>
          <a:p>
            <a:endParaRPr lang="fr-FR" sz="1200" b="1" dirty="0">
              <a:solidFill>
                <a:schemeClr val="bg1">
                  <a:lumMod val="50000"/>
                </a:schemeClr>
              </a:solidFill>
            </a:endParaRPr>
          </a:p>
          <a:p>
            <a:r>
              <a:rPr lang="fr-FR" dirty="0"/>
              <a:t>1/10 : Est-ce qu'un suivi des droits d'accès logique est assuré ?</a:t>
            </a:r>
          </a:p>
          <a:p>
            <a:r>
              <a:rPr lang="fr-FR" dirty="0"/>
              <a:t>2/10 : Quelle sécurité logique est mise en place ?</a:t>
            </a:r>
          </a:p>
          <a:p>
            <a:r>
              <a:rPr lang="fr-FR" dirty="0"/>
              <a:t>3/10 : De quelle manière sont anticipés les incidents cyber ?</a:t>
            </a:r>
          </a:p>
          <a:p>
            <a:r>
              <a:rPr lang="fr-FR" dirty="0"/>
              <a:t>4/10 : Quelle sécurité logicielle est mise en place ?</a:t>
            </a:r>
          </a:p>
          <a:p>
            <a:r>
              <a:rPr lang="fr-FR" dirty="0"/>
              <a:t>5/10 : Est-ce qu'un suivi des contrats et prestataires existe ?</a:t>
            </a:r>
          </a:p>
          <a:p>
            <a:r>
              <a:rPr lang="fr-FR" dirty="0"/>
              <a:t>6/10 : Comment le système d'information est-il décrit ?</a:t>
            </a:r>
          </a:p>
          <a:p>
            <a:r>
              <a:rPr lang="fr-FR" dirty="0"/>
              <a:t>7/10 : Quelles sont les politiques de mots de passe ?</a:t>
            </a:r>
          </a:p>
          <a:p>
            <a:r>
              <a:rPr lang="fr-FR" dirty="0"/>
              <a:t>8/10 : Comment les sauvegardes sont-elles gérées ?</a:t>
            </a:r>
          </a:p>
          <a:p>
            <a:r>
              <a:rPr lang="fr-FR" dirty="0"/>
              <a:t>9/10 : Comment les mises à jour sont-elles gérées ?</a:t>
            </a:r>
          </a:p>
          <a:p>
            <a:r>
              <a:rPr lang="fr-FR" dirty="0"/>
              <a:t>10/10 : Quelles sont les actions de sensibilisation mises en place ? </a:t>
            </a:r>
          </a:p>
        </p:txBody>
      </p:sp>
      <p:grpSp>
        <p:nvGrpSpPr>
          <p:cNvPr id="13" name="Groupe 12">
            <a:extLst>
              <a:ext uri="{FF2B5EF4-FFF2-40B4-BE49-F238E27FC236}">
                <a16:creationId xmlns:a16="http://schemas.microsoft.com/office/drawing/2014/main" id="{BFC003B2-9553-CB22-E6DE-F674B73B7F2E}"/>
              </a:ext>
            </a:extLst>
          </p:cNvPr>
          <p:cNvGrpSpPr/>
          <p:nvPr/>
        </p:nvGrpSpPr>
        <p:grpSpPr>
          <a:xfrm>
            <a:off x="3542156" y="5041705"/>
            <a:ext cx="5107689" cy="1152686"/>
            <a:chOff x="2997757" y="5041705"/>
            <a:chExt cx="5107689" cy="1152686"/>
          </a:xfrm>
        </p:grpSpPr>
        <p:pic>
          <p:nvPicPr>
            <p:cNvPr id="5" name="Image 4">
              <a:extLst>
                <a:ext uri="{FF2B5EF4-FFF2-40B4-BE49-F238E27FC236}">
                  <a16:creationId xmlns:a16="http://schemas.microsoft.com/office/drawing/2014/main" id="{5B6D8FEB-7739-7D71-AA1A-6C2A257C1567}"/>
                </a:ext>
              </a:extLst>
            </p:cNvPr>
            <p:cNvPicPr>
              <a:picLocks noChangeAspect="1"/>
            </p:cNvPicPr>
            <p:nvPr/>
          </p:nvPicPr>
          <p:blipFill>
            <a:blip r:embed="rId5"/>
            <a:stretch>
              <a:fillRect/>
            </a:stretch>
          </p:blipFill>
          <p:spPr>
            <a:xfrm>
              <a:off x="2997757" y="5041705"/>
              <a:ext cx="1247949" cy="1152686"/>
            </a:xfrm>
            <a:prstGeom prst="rect">
              <a:avLst/>
            </a:prstGeom>
          </p:spPr>
        </p:pic>
        <p:pic>
          <p:nvPicPr>
            <p:cNvPr id="7" name="Image 6">
              <a:extLst>
                <a:ext uri="{FF2B5EF4-FFF2-40B4-BE49-F238E27FC236}">
                  <a16:creationId xmlns:a16="http://schemas.microsoft.com/office/drawing/2014/main" id="{1FC30787-E9C9-F4D3-7C6B-05965BEF2142}"/>
                </a:ext>
              </a:extLst>
            </p:cNvPr>
            <p:cNvPicPr>
              <a:picLocks noChangeAspect="1"/>
            </p:cNvPicPr>
            <p:nvPr/>
          </p:nvPicPr>
          <p:blipFill>
            <a:blip r:embed="rId6"/>
            <a:stretch>
              <a:fillRect/>
            </a:stretch>
          </p:blipFill>
          <p:spPr>
            <a:xfrm>
              <a:off x="4214810" y="5070284"/>
              <a:ext cx="1257475" cy="1095528"/>
            </a:xfrm>
            <a:prstGeom prst="rect">
              <a:avLst/>
            </a:prstGeom>
          </p:spPr>
        </p:pic>
        <p:pic>
          <p:nvPicPr>
            <p:cNvPr id="8" name="Image 7">
              <a:extLst>
                <a:ext uri="{FF2B5EF4-FFF2-40B4-BE49-F238E27FC236}">
                  <a16:creationId xmlns:a16="http://schemas.microsoft.com/office/drawing/2014/main" id="{E4572F7D-5E8C-04F4-DA02-AB3E847D8242}"/>
                </a:ext>
              </a:extLst>
            </p:cNvPr>
            <p:cNvPicPr>
              <a:picLocks noChangeAspect="1"/>
            </p:cNvPicPr>
            <p:nvPr/>
          </p:nvPicPr>
          <p:blipFill>
            <a:blip r:embed="rId7"/>
            <a:stretch>
              <a:fillRect/>
            </a:stretch>
          </p:blipFill>
          <p:spPr>
            <a:xfrm>
              <a:off x="5521215" y="5065521"/>
              <a:ext cx="1228896" cy="1105054"/>
            </a:xfrm>
            <a:prstGeom prst="rect">
              <a:avLst/>
            </a:prstGeom>
          </p:spPr>
        </p:pic>
        <p:pic>
          <p:nvPicPr>
            <p:cNvPr id="9" name="Image 8">
              <a:extLst>
                <a:ext uri="{FF2B5EF4-FFF2-40B4-BE49-F238E27FC236}">
                  <a16:creationId xmlns:a16="http://schemas.microsoft.com/office/drawing/2014/main" id="{9B10730E-BA18-4251-3865-DCB8D6005858}"/>
                </a:ext>
              </a:extLst>
            </p:cNvPr>
            <p:cNvPicPr>
              <a:picLocks noChangeAspect="1"/>
            </p:cNvPicPr>
            <p:nvPr/>
          </p:nvPicPr>
          <p:blipFill>
            <a:blip r:embed="rId8"/>
            <a:stretch>
              <a:fillRect/>
            </a:stretch>
          </p:blipFill>
          <p:spPr>
            <a:xfrm>
              <a:off x="6638391" y="5060758"/>
              <a:ext cx="1467055" cy="1114581"/>
            </a:xfrm>
            <a:prstGeom prst="rect">
              <a:avLst/>
            </a:prstGeom>
          </p:spPr>
        </p:pic>
        <p:sp>
          <p:nvSpPr>
            <p:cNvPr id="10" name="Flèche : droite 9">
              <a:extLst>
                <a:ext uri="{FF2B5EF4-FFF2-40B4-BE49-F238E27FC236}">
                  <a16:creationId xmlns:a16="http://schemas.microsoft.com/office/drawing/2014/main" id="{C692FEB1-C0F1-940B-CD59-FE2DB9E63A36}"/>
                </a:ext>
              </a:extLst>
            </p:cNvPr>
            <p:cNvSpPr/>
            <p:nvPr/>
          </p:nvSpPr>
          <p:spPr>
            <a:xfrm>
              <a:off x="4085056" y="5496233"/>
              <a:ext cx="452284" cy="25563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8F124D85-92CF-9E9C-9E4E-FBDD64F277FE}"/>
                </a:ext>
              </a:extLst>
            </p:cNvPr>
            <p:cNvSpPr/>
            <p:nvPr/>
          </p:nvSpPr>
          <p:spPr>
            <a:xfrm>
              <a:off x="5295072" y="5490228"/>
              <a:ext cx="452284" cy="25563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E78ACEEA-218A-B471-7BA9-ECC5CC377A75}"/>
                </a:ext>
              </a:extLst>
            </p:cNvPr>
            <p:cNvSpPr/>
            <p:nvPr/>
          </p:nvSpPr>
          <p:spPr>
            <a:xfrm>
              <a:off x="6530772" y="5471652"/>
              <a:ext cx="452284" cy="25563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8836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E33E7AD3-1458-2BFB-669F-37D092BD7EBC}"/>
              </a:ext>
            </a:extLst>
          </p:cNvPr>
          <p:cNvSpPr>
            <a:spLocks noGrp="1"/>
          </p:cNvSpPr>
          <p:nvPr>
            <p:ph type="title"/>
          </p:nvPr>
        </p:nvSpPr>
        <p:spPr>
          <a:xfrm>
            <a:off x="838200" y="365125"/>
            <a:ext cx="10515600" cy="1325563"/>
          </a:xfrm>
        </p:spPr>
        <p:txBody>
          <a:bodyPr/>
          <a:lstStyle/>
          <a:p>
            <a:r>
              <a:rPr lang="fr-FR" sz="4400" dirty="0">
                <a:solidFill>
                  <a:schemeClr val="tx1">
                    <a:tint val="75000"/>
                  </a:schemeClr>
                </a:solidFill>
                <a:latin typeface="Arial" panose="020B0604020202020204" pitchFamily="34" charset="0"/>
                <a:ea typeface="+mn-ea"/>
                <a:cs typeface="Arial" panose="020B0604020202020204" pitchFamily="34" charset="0"/>
              </a:rPr>
              <a:t>Organisation de la séance</a:t>
            </a:r>
            <a:endParaRPr lang="fr-FR" dirty="0"/>
          </a:p>
        </p:txBody>
      </p:sp>
      <p:grpSp>
        <p:nvGrpSpPr>
          <p:cNvPr id="8" name="Groupe 7">
            <a:extLst>
              <a:ext uri="{FF2B5EF4-FFF2-40B4-BE49-F238E27FC236}">
                <a16:creationId xmlns:a16="http://schemas.microsoft.com/office/drawing/2014/main" id="{AEC310C7-F082-4894-79FB-8F483799E7AF}"/>
              </a:ext>
            </a:extLst>
          </p:cNvPr>
          <p:cNvGrpSpPr/>
          <p:nvPr/>
        </p:nvGrpSpPr>
        <p:grpSpPr>
          <a:xfrm>
            <a:off x="1085290" y="2551841"/>
            <a:ext cx="8982832" cy="2238525"/>
            <a:chOff x="137063" y="2551841"/>
            <a:chExt cx="8982832" cy="2238525"/>
          </a:xfrm>
        </p:grpSpPr>
        <p:sp>
          <p:nvSpPr>
            <p:cNvPr id="9" name="Rectangle 8">
              <a:extLst>
                <a:ext uri="{FF2B5EF4-FFF2-40B4-BE49-F238E27FC236}">
                  <a16:creationId xmlns:a16="http://schemas.microsoft.com/office/drawing/2014/main" id="{30A2BE3E-EC08-93B2-C9C1-2D0E6FDC9A8A}"/>
                </a:ext>
              </a:extLst>
            </p:cNvPr>
            <p:cNvSpPr/>
            <p:nvPr/>
          </p:nvSpPr>
          <p:spPr>
            <a:xfrm>
              <a:off x="7422179" y="2551841"/>
              <a:ext cx="1074198" cy="901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Atelier D</a:t>
              </a:r>
            </a:p>
            <a:p>
              <a:pPr algn="ctr"/>
              <a:r>
                <a:rPr lang="fr-FR" sz="1200" dirty="0"/>
                <a:t>Votre maturité à la cybersécurité</a:t>
              </a:r>
            </a:p>
          </p:txBody>
        </p:sp>
        <p:sp>
          <p:nvSpPr>
            <p:cNvPr id="10" name="Rectangle 9">
              <a:extLst>
                <a:ext uri="{FF2B5EF4-FFF2-40B4-BE49-F238E27FC236}">
                  <a16:creationId xmlns:a16="http://schemas.microsoft.com/office/drawing/2014/main" id="{F3EDCEC3-B559-9633-3F11-03C5622222F1}"/>
                </a:ext>
              </a:extLst>
            </p:cNvPr>
            <p:cNvSpPr/>
            <p:nvPr/>
          </p:nvSpPr>
          <p:spPr>
            <a:xfrm>
              <a:off x="6229211" y="2551841"/>
              <a:ext cx="1074198" cy="901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Atelier C</a:t>
              </a:r>
            </a:p>
            <a:p>
              <a:pPr algn="ctr"/>
              <a:r>
                <a:rPr lang="fr-FR" sz="1000" dirty="0"/>
                <a:t>Votre plan d’action priorisé</a:t>
              </a:r>
              <a:endParaRPr lang="fr-FR" sz="1200" dirty="0"/>
            </a:p>
          </p:txBody>
        </p:sp>
        <p:sp>
          <p:nvSpPr>
            <p:cNvPr id="11" name="Rectangle 10">
              <a:extLst>
                <a:ext uri="{FF2B5EF4-FFF2-40B4-BE49-F238E27FC236}">
                  <a16:creationId xmlns:a16="http://schemas.microsoft.com/office/drawing/2014/main" id="{016041A6-60B0-DF55-71C5-9E4C5C5B4A57}"/>
                </a:ext>
              </a:extLst>
            </p:cNvPr>
            <p:cNvSpPr/>
            <p:nvPr/>
          </p:nvSpPr>
          <p:spPr>
            <a:xfrm>
              <a:off x="137063" y="2551841"/>
              <a:ext cx="1201516" cy="9019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1200" dirty="0"/>
                <a:t>Missions </a:t>
              </a:r>
            </a:p>
            <a:p>
              <a:pPr algn="ctr"/>
              <a:r>
                <a:rPr lang="fr-FR" sz="1200" dirty="0">
                  <a:solidFill>
                    <a:schemeClr val="lt1"/>
                  </a:solidFill>
                </a:rPr>
                <a:t>Composants SI</a:t>
              </a:r>
            </a:p>
            <a:p>
              <a:pPr algn="ctr"/>
              <a:r>
                <a:rPr lang="fr-FR" sz="1200" dirty="0"/>
                <a:t>Ecosystème</a:t>
              </a:r>
              <a:endParaRPr lang="fr-FR" sz="1200" dirty="0">
                <a:solidFill>
                  <a:schemeClr val="lt1"/>
                </a:solidFill>
              </a:endParaRPr>
            </a:p>
          </p:txBody>
        </p:sp>
        <p:sp>
          <p:nvSpPr>
            <p:cNvPr id="12" name="Rectangle 11">
              <a:extLst>
                <a:ext uri="{FF2B5EF4-FFF2-40B4-BE49-F238E27FC236}">
                  <a16:creationId xmlns:a16="http://schemas.microsoft.com/office/drawing/2014/main" id="{56AA8700-DF56-4544-4621-961C99F8347E}"/>
                </a:ext>
              </a:extLst>
            </p:cNvPr>
            <p:cNvSpPr/>
            <p:nvPr/>
          </p:nvSpPr>
          <p:spPr>
            <a:xfrm>
              <a:off x="1457347" y="2551841"/>
              <a:ext cx="1074198" cy="9019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1200" dirty="0"/>
                <a:t>Danger cyber et scénario d’attaque</a:t>
              </a:r>
            </a:p>
          </p:txBody>
        </p:sp>
        <p:sp>
          <p:nvSpPr>
            <p:cNvPr id="13" name="Rectangle 12">
              <a:extLst>
                <a:ext uri="{FF2B5EF4-FFF2-40B4-BE49-F238E27FC236}">
                  <a16:creationId xmlns:a16="http://schemas.microsoft.com/office/drawing/2014/main" id="{C2F846BE-9463-5027-B565-F7E2B5E0F4CD}"/>
                </a:ext>
              </a:extLst>
            </p:cNvPr>
            <p:cNvSpPr/>
            <p:nvPr/>
          </p:nvSpPr>
          <p:spPr>
            <a:xfrm>
              <a:off x="2650313" y="2551841"/>
              <a:ext cx="1074198" cy="901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Atelier A</a:t>
              </a:r>
            </a:p>
            <a:p>
              <a:pPr algn="ctr"/>
              <a:r>
                <a:rPr lang="fr-FR" sz="1000" dirty="0"/>
                <a:t>Votre perception du danger cyber</a:t>
              </a:r>
              <a:endParaRPr lang="fr-FR" sz="1200" dirty="0"/>
            </a:p>
          </p:txBody>
        </p:sp>
        <p:sp>
          <p:nvSpPr>
            <p:cNvPr id="14" name="Rectangle 13">
              <a:extLst>
                <a:ext uri="{FF2B5EF4-FFF2-40B4-BE49-F238E27FC236}">
                  <a16:creationId xmlns:a16="http://schemas.microsoft.com/office/drawing/2014/main" id="{5DC63F96-D19F-9587-08C2-1CA4009EC21E}"/>
                </a:ext>
              </a:extLst>
            </p:cNvPr>
            <p:cNvSpPr/>
            <p:nvPr/>
          </p:nvSpPr>
          <p:spPr>
            <a:xfrm>
              <a:off x="3843279" y="2551841"/>
              <a:ext cx="1074198" cy="901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Atelier B</a:t>
              </a:r>
            </a:p>
            <a:p>
              <a:pPr algn="ctr"/>
              <a:r>
                <a:rPr lang="fr-FR" sz="1000" dirty="0"/>
                <a:t>Vos mesures de protection</a:t>
              </a:r>
              <a:endParaRPr lang="fr-FR" sz="1200" dirty="0"/>
            </a:p>
          </p:txBody>
        </p:sp>
        <p:sp>
          <p:nvSpPr>
            <p:cNvPr id="15" name="Rectangle 14">
              <a:extLst>
                <a:ext uri="{FF2B5EF4-FFF2-40B4-BE49-F238E27FC236}">
                  <a16:creationId xmlns:a16="http://schemas.microsoft.com/office/drawing/2014/main" id="{BCFE811E-8DB4-4CE0-A8A0-043F4C449029}"/>
                </a:ext>
              </a:extLst>
            </p:cNvPr>
            <p:cNvSpPr/>
            <p:nvPr/>
          </p:nvSpPr>
          <p:spPr>
            <a:xfrm>
              <a:off x="5036245" y="2551841"/>
              <a:ext cx="1074198" cy="9019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1200" dirty="0">
                  <a:solidFill>
                    <a:schemeClr val="lt1"/>
                  </a:solidFill>
                </a:rPr>
                <a:t>Niveau d’exposition au risque cyber</a:t>
              </a:r>
            </a:p>
          </p:txBody>
        </p:sp>
        <p:sp>
          <p:nvSpPr>
            <p:cNvPr id="16" name="ZoneTexte 15">
              <a:extLst>
                <a:ext uri="{FF2B5EF4-FFF2-40B4-BE49-F238E27FC236}">
                  <a16:creationId xmlns:a16="http://schemas.microsoft.com/office/drawing/2014/main" id="{7D486651-38B1-AFCD-D886-4BAA16F72ACB}"/>
                </a:ext>
              </a:extLst>
            </p:cNvPr>
            <p:cNvSpPr txBox="1"/>
            <p:nvPr/>
          </p:nvSpPr>
          <p:spPr>
            <a:xfrm>
              <a:off x="407442" y="3640296"/>
              <a:ext cx="553357" cy="307777"/>
            </a:xfrm>
            <a:prstGeom prst="rect">
              <a:avLst/>
            </a:prstGeom>
            <a:noFill/>
          </p:spPr>
          <p:txBody>
            <a:bodyPr wrap="none" rtlCol="0">
              <a:spAutoFit/>
            </a:bodyPr>
            <a:lstStyle/>
            <a:p>
              <a:r>
                <a:rPr lang="fr-FR" sz="1400" dirty="0"/>
                <a:t>5 mn</a:t>
              </a:r>
            </a:p>
          </p:txBody>
        </p:sp>
        <p:sp>
          <p:nvSpPr>
            <p:cNvPr id="17" name="ZoneTexte 16">
              <a:extLst>
                <a:ext uri="{FF2B5EF4-FFF2-40B4-BE49-F238E27FC236}">
                  <a16:creationId xmlns:a16="http://schemas.microsoft.com/office/drawing/2014/main" id="{40624F15-9AB0-1B04-6328-9BC6B17833B6}"/>
                </a:ext>
              </a:extLst>
            </p:cNvPr>
            <p:cNvSpPr txBox="1"/>
            <p:nvPr/>
          </p:nvSpPr>
          <p:spPr>
            <a:xfrm>
              <a:off x="1672082" y="3640296"/>
              <a:ext cx="644728" cy="307777"/>
            </a:xfrm>
            <a:prstGeom prst="rect">
              <a:avLst/>
            </a:prstGeom>
            <a:noFill/>
          </p:spPr>
          <p:txBody>
            <a:bodyPr wrap="none" rtlCol="0">
              <a:spAutoFit/>
            </a:bodyPr>
            <a:lstStyle/>
            <a:p>
              <a:r>
                <a:rPr lang="fr-FR" sz="1400" dirty="0"/>
                <a:t>35 mn</a:t>
              </a:r>
            </a:p>
          </p:txBody>
        </p:sp>
        <p:sp>
          <p:nvSpPr>
            <p:cNvPr id="18" name="ZoneTexte 17">
              <a:extLst>
                <a:ext uri="{FF2B5EF4-FFF2-40B4-BE49-F238E27FC236}">
                  <a16:creationId xmlns:a16="http://schemas.microsoft.com/office/drawing/2014/main" id="{6B025F5B-AA46-EE1F-59A3-2245B3CE2965}"/>
                </a:ext>
              </a:extLst>
            </p:cNvPr>
            <p:cNvSpPr txBox="1"/>
            <p:nvPr/>
          </p:nvSpPr>
          <p:spPr>
            <a:xfrm>
              <a:off x="2910733" y="3640296"/>
              <a:ext cx="644728" cy="307777"/>
            </a:xfrm>
            <a:prstGeom prst="rect">
              <a:avLst/>
            </a:prstGeom>
            <a:noFill/>
          </p:spPr>
          <p:txBody>
            <a:bodyPr wrap="none" rtlCol="0">
              <a:spAutoFit/>
            </a:bodyPr>
            <a:lstStyle/>
            <a:p>
              <a:r>
                <a:rPr lang="fr-FR" sz="1400" dirty="0"/>
                <a:t>15 mn</a:t>
              </a:r>
            </a:p>
          </p:txBody>
        </p:sp>
        <p:sp>
          <p:nvSpPr>
            <p:cNvPr id="19" name="ZoneTexte 18">
              <a:extLst>
                <a:ext uri="{FF2B5EF4-FFF2-40B4-BE49-F238E27FC236}">
                  <a16:creationId xmlns:a16="http://schemas.microsoft.com/office/drawing/2014/main" id="{029462D5-0CC3-14C4-E12B-A1C2F311E2F2}"/>
                </a:ext>
              </a:extLst>
            </p:cNvPr>
            <p:cNvSpPr txBox="1"/>
            <p:nvPr/>
          </p:nvSpPr>
          <p:spPr>
            <a:xfrm>
              <a:off x="4047614" y="3640296"/>
              <a:ext cx="644728" cy="307777"/>
            </a:xfrm>
            <a:prstGeom prst="rect">
              <a:avLst/>
            </a:prstGeom>
            <a:noFill/>
          </p:spPr>
          <p:txBody>
            <a:bodyPr wrap="none" rtlCol="0">
              <a:spAutoFit/>
            </a:bodyPr>
            <a:lstStyle/>
            <a:p>
              <a:r>
                <a:rPr lang="fr-FR" sz="1400" dirty="0"/>
                <a:t>45 mn</a:t>
              </a:r>
            </a:p>
          </p:txBody>
        </p:sp>
        <p:sp>
          <p:nvSpPr>
            <p:cNvPr id="20" name="ZoneTexte 19">
              <a:extLst>
                <a:ext uri="{FF2B5EF4-FFF2-40B4-BE49-F238E27FC236}">
                  <a16:creationId xmlns:a16="http://schemas.microsoft.com/office/drawing/2014/main" id="{C79FCF45-18B9-2475-CB66-806E19A1E06D}"/>
                </a:ext>
              </a:extLst>
            </p:cNvPr>
            <p:cNvSpPr txBox="1"/>
            <p:nvPr/>
          </p:nvSpPr>
          <p:spPr>
            <a:xfrm>
              <a:off x="5250980" y="3640296"/>
              <a:ext cx="644728" cy="307777"/>
            </a:xfrm>
            <a:prstGeom prst="rect">
              <a:avLst/>
            </a:prstGeom>
            <a:noFill/>
          </p:spPr>
          <p:txBody>
            <a:bodyPr wrap="none" rtlCol="0">
              <a:spAutoFit/>
            </a:bodyPr>
            <a:lstStyle/>
            <a:p>
              <a:r>
                <a:rPr lang="fr-FR" sz="1400" dirty="0"/>
                <a:t>15 mn</a:t>
              </a:r>
            </a:p>
          </p:txBody>
        </p:sp>
        <p:sp>
          <p:nvSpPr>
            <p:cNvPr id="21" name="ZoneTexte 20">
              <a:extLst>
                <a:ext uri="{FF2B5EF4-FFF2-40B4-BE49-F238E27FC236}">
                  <a16:creationId xmlns:a16="http://schemas.microsoft.com/office/drawing/2014/main" id="{9D5E74CA-49C6-0594-B6CF-3E5974DBA07A}"/>
                </a:ext>
              </a:extLst>
            </p:cNvPr>
            <p:cNvSpPr txBox="1"/>
            <p:nvPr/>
          </p:nvSpPr>
          <p:spPr>
            <a:xfrm>
              <a:off x="6489631" y="3640296"/>
              <a:ext cx="644728" cy="307777"/>
            </a:xfrm>
            <a:prstGeom prst="rect">
              <a:avLst/>
            </a:prstGeom>
            <a:noFill/>
          </p:spPr>
          <p:txBody>
            <a:bodyPr wrap="none" rtlCol="0">
              <a:spAutoFit/>
            </a:bodyPr>
            <a:lstStyle/>
            <a:p>
              <a:r>
                <a:rPr lang="fr-FR" sz="1400" dirty="0"/>
                <a:t>45 mn</a:t>
              </a:r>
            </a:p>
          </p:txBody>
        </p:sp>
        <p:sp>
          <p:nvSpPr>
            <p:cNvPr id="22" name="ZoneTexte 21">
              <a:extLst>
                <a:ext uri="{FF2B5EF4-FFF2-40B4-BE49-F238E27FC236}">
                  <a16:creationId xmlns:a16="http://schemas.microsoft.com/office/drawing/2014/main" id="{3504609F-E0B1-6813-BACB-D8D87A776FA6}"/>
                </a:ext>
              </a:extLst>
            </p:cNvPr>
            <p:cNvSpPr txBox="1"/>
            <p:nvPr/>
          </p:nvSpPr>
          <p:spPr>
            <a:xfrm>
              <a:off x="7718634" y="3640296"/>
              <a:ext cx="644728" cy="307777"/>
            </a:xfrm>
            <a:prstGeom prst="rect">
              <a:avLst/>
            </a:prstGeom>
            <a:noFill/>
          </p:spPr>
          <p:txBody>
            <a:bodyPr wrap="none" rtlCol="0">
              <a:spAutoFit/>
            </a:bodyPr>
            <a:lstStyle/>
            <a:p>
              <a:r>
                <a:rPr lang="fr-FR" sz="1400" dirty="0"/>
                <a:t>10 mn</a:t>
              </a:r>
            </a:p>
          </p:txBody>
        </p:sp>
        <p:sp>
          <p:nvSpPr>
            <p:cNvPr id="23" name="ZoneTexte 22">
              <a:extLst>
                <a:ext uri="{FF2B5EF4-FFF2-40B4-BE49-F238E27FC236}">
                  <a16:creationId xmlns:a16="http://schemas.microsoft.com/office/drawing/2014/main" id="{30FF942E-2BC5-C6CB-0EDE-B3A261A7335A}"/>
                </a:ext>
              </a:extLst>
            </p:cNvPr>
            <p:cNvSpPr txBox="1"/>
            <p:nvPr/>
          </p:nvSpPr>
          <p:spPr>
            <a:xfrm>
              <a:off x="5799479" y="4144035"/>
              <a:ext cx="859463" cy="646331"/>
            </a:xfrm>
            <a:prstGeom prst="rect">
              <a:avLst/>
            </a:prstGeom>
            <a:noFill/>
          </p:spPr>
          <p:txBody>
            <a:bodyPr wrap="square" rtlCol="0">
              <a:spAutoFit/>
            </a:bodyPr>
            <a:lstStyle/>
            <a:p>
              <a:r>
                <a:rPr lang="fr-FR" b="1" dirty="0">
                  <a:solidFill>
                    <a:schemeClr val="accent3"/>
                  </a:solidFill>
                </a:rPr>
                <a:t>PAUSE</a:t>
              </a:r>
            </a:p>
            <a:p>
              <a:r>
                <a:rPr lang="fr-FR" b="1" dirty="0">
                  <a:solidFill>
                    <a:schemeClr val="accent3"/>
                  </a:solidFill>
                </a:rPr>
                <a:t>20 mn</a:t>
              </a:r>
            </a:p>
          </p:txBody>
        </p:sp>
        <p:sp>
          <p:nvSpPr>
            <p:cNvPr id="24" name="Flèche : bas 23">
              <a:extLst>
                <a:ext uri="{FF2B5EF4-FFF2-40B4-BE49-F238E27FC236}">
                  <a16:creationId xmlns:a16="http://schemas.microsoft.com/office/drawing/2014/main" id="{8E1A8ADA-4851-A16C-D1DE-B29BAFAAD6CE}"/>
                </a:ext>
              </a:extLst>
            </p:cNvPr>
            <p:cNvSpPr/>
            <p:nvPr/>
          </p:nvSpPr>
          <p:spPr>
            <a:xfrm>
              <a:off x="6003076" y="3645634"/>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A38276AF-7320-AE63-6A16-1525518A45DA}"/>
                </a:ext>
              </a:extLst>
            </p:cNvPr>
            <p:cNvSpPr txBox="1"/>
            <p:nvPr/>
          </p:nvSpPr>
          <p:spPr>
            <a:xfrm>
              <a:off x="7867650" y="4089424"/>
              <a:ext cx="1252245" cy="646331"/>
            </a:xfrm>
            <a:prstGeom prst="rect">
              <a:avLst/>
            </a:prstGeom>
            <a:noFill/>
          </p:spPr>
          <p:txBody>
            <a:bodyPr wrap="square" rtlCol="0">
              <a:spAutoFit/>
            </a:bodyPr>
            <a:lstStyle/>
            <a:p>
              <a:pPr algn="ctr"/>
              <a:r>
                <a:rPr lang="fr-FR" b="1" dirty="0">
                  <a:solidFill>
                    <a:schemeClr val="accent3"/>
                  </a:solidFill>
                </a:rPr>
                <a:t>RAPPORTS</a:t>
              </a:r>
            </a:p>
            <a:p>
              <a:pPr algn="ctr"/>
              <a:r>
                <a:rPr lang="fr-FR" b="1" dirty="0">
                  <a:solidFill>
                    <a:schemeClr val="accent3"/>
                  </a:solidFill>
                </a:rPr>
                <a:t>20 mn</a:t>
              </a:r>
            </a:p>
          </p:txBody>
        </p:sp>
        <p:sp>
          <p:nvSpPr>
            <p:cNvPr id="26" name="Flèche : bas 25">
              <a:extLst>
                <a:ext uri="{FF2B5EF4-FFF2-40B4-BE49-F238E27FC236}">
                  <a16:creationId xmlns:a16="http://schemas.microsoft.com/office/drawing/2014/main" id="{82D1B92A-73F2-785D-B1C2-5EDE3A677BBA}"/>
                </a:ext>
              </a:extLst>
            </p:cNvPr>
            <p:cNvSpPr/>
            <p:nvPr/>
          </p:nvSpPr>
          <p:spPr>
            <a:xfrm>
              <a:off x="8464029" y="3591023"/>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pSp>
      <p:pic>
        <p:nvPicPr>
          <p:cNvPr id="29" name="Espace réservé pour une image  5">
            <a:extLst>
              <a:ext uri="{FF2B5EF4-FFF2-40B4-BE49-F238E27FC236}">
                <a16:creationId xmlns:a16="http://schemas.microsoft.com/office/drawing/2014/main" id="{9E20B7FF-2DC4-299D-7D75-9B7AE3D53B7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06" r="3106"/>
          <a:stretch>
            <a:fillRect/>
          </a:stretch>
        </p:blipFill>
        <p:spPr>
          <a:xfrm>
            <a:off x="189325" y="6068632"/>
            <a:ext cx="1773238" cy="661987"/>
          </a:xfrm>
        </p:spPr>
      </p:pic>
    </p:spTree>
    <p:extLst>
      <p:ext uri="{BB962C8B-B14F-4D97-AF65-F5344CB8AC3E}">
        <p14:creationId xmlns:p14="http://schemas.microsoft.com/office/powerpoint/2010/main" val="1170967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8F6DD406-DD1E-02E3-0C20-84738F9FC001}"/>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8764F9EB-4007-B8DF-49CF-4BF49C973D73}"/>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60E92EFC-D973-6AF0-4A96-809D8D9217A1}"/>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1/10 : Est-ce qu'un suivi des droits d'accès logique est assuré ?</a:t>
            </a:r>
          </a:p>
        </p:txBody>
      </p:sp>
      <p:pic>
        <p:nvPicPr>
          <p:cNvPr id="5" name="Image 4">
            <a:extLst>
              <a:ext uri="{FF2B5EF4-FFF2-40B4-BE49-F238E27FC236}">
                <a16:creationId xmlns:a16="http://schemas.microsoft.com/office/drawing/2014/main" id="{B4B40DB5-4AD7-2300-27B2-DEF7CC59691A}"/>
              </a:ext>
            </a:extLst>
          </p:cNvPr>
          <p:cNvPicPr>
            <a:picLocks noChangeAspect="1"/>
          </p:cNvPicPr>
          <p:nvPr/>
        </p:nvPicPr>
        <p:blipFill>
          <a:blip r:embed="rId5"/>
          <a:stretch>
            <a:fillRect/>
          </a:stretch>
        </p:blipFill>
        <p:spPr>
          <a:xfrm>
            <a:off x="0" y="2336983"/>
            <a:ext cx="9144000" cy="2184034"/>
          </a:xfrm>
          <a:prstGeom prst="rect">
            <a:avLst/>
          </a:prstGeom>
        </p:spPr>
      </p:pic>
    </p:spTree>
    <p:extLst>
      <p:ext uri="{BB962C8B-B14F-4D97-AF65-F5344CB8AC3E}">
        <p14:creationId xmlns:p14="http://schemas.microsoft.com/office/powerpoint/2010/main" val="119547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DBCDAD81-6722-E81E-24EE-0F64143391CC}"/>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FF2897A9-0508-EB28-9662-DDEB9A34D603}"/>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FF25F6E-64C2-BE66-7A82-739C8F6408C7}"/>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2/10 : Quelle sécurité logique est mise en place ?</a:t>
            </a:r>
          </a:p>
        </p:txBody>
      </p:sp>
      <p:pic>
        <p:nvPicPr>
          <p:cNvPr id="5" name="Image 4">
            <a:extLst>
              <a:ext uri="{FF2B5EF4-FFF2-40B4-BE49-F238E27FC236}">
                <a16:creationId xmlns:a16="http://schemas.microsoft.com/office/drawing/2014/main" id="{D431A791-B280-7376-8C1D-F0C7F52554F0}"/>
              </a:ext>
            </a:extLst>
          </p:cNvPr>
          <p:cNvPicPr>
            <a:picLocks noChangeAspect="1"/>
          </p:cNvPicPr>
          <p:nvPr/>
        </p:nvPicPr>
        <p:blipFill>
          <a:blip r:embed="rId5"/>
          <a:stretch>
            <a:fillRect/>
          </a:stretch>
        </p:blipFill>
        <p:spPr>
          <a:xfrm>
            <a:off x="0" y="2521178"/>
            <a:ext cx="9144000" cy="1815643"/>
          </a:xfrm>
          <a:prstGeom prst="rect">
            <a:avLst/>
          </a:prstGeom>
        </p:spPr>
      </p:pic>
    </p:spTree>
    <p:extLst>
      <p:ext uri="{BB962C8B-B14F-4D97-AF65-F5344CB8AC3E}">
        <p14:creationId xmlns:p14="http://schemas.microsoft.com/office/powerpoint/2010/main" val="1931747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3070F89C-F5B7-FB58-2BAE-0D2F56685ED7}"/>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2B6F1E47-4D1C-7864-6037-11EF93B24773}"/>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C7AB9F68-6CD6-C670-D8EB-42B7D7F64C68}"/>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3/10 : De quelle manière sont anticipés les incidents cyber ?</a:t>
            </a:r>
          </a:p>
        </p:txBody>
      </p:sp>
      <p:pic>
        <p:nvPicPr>
          <p:cNvPr id="5" name="Image 4">
            <a:extLst>
              <a:ext uri="{FF2B5EF4-FFF2-40B4-BE49-F238E27FC236}">
                <a16:creationId xmlns:a16="http://schemas.microsoft.com/office/drawing/2014/main" id="{7C6FCB02-7B56-577D-B565-06F06A4B65EB}"/>
              </a:ext>
            </a:extLst>
          </p:cNvPr>
          <p:cNvPicPr>
            <a:picLocks noChangeAspect="1"/>
          </p:cNvPicPr>
          <p:nvPr/>
        </p:nvPicPr>
        <p:blipFill>
          <a:blip r:embed="rId5"/>
          <a:stretch>
            <a:fillRect/>
          </a:stretch>
        </p:blipFill>
        <p:spPr>
          <a:xfrm>
            <a:off x="0" y="2497484"/>
            <a:ext cx="9144000" cy="1863032"/>
          </a:xfrm>
          <a:prstGeom prst="rect">
            <a:avLst/>
          </a:prstGeom>
        </p:spPr>
      </p:pic>
    </p:spTree>
    <p:extLst>
      <p:ext uri="{BB962C8B-B14F-4D97-AF65-F5344CB8AC3E}">
        <p14:creationId xmlns:p14="http://schemas.microsoft.com/office/powerpoint/2010/main" val="2602600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82C87E6A-AD04-3E31-0893-6C286D350AA4}"/>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90E2272C-C209-8EB9-A355-774219524406}"/>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A36B3612-1094-5A50-AB48-0F73FE2B1D76}"/>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4/10 : Quelle sécurité logicielle est mise en place ?</a:t>
            </a:r>
          </a:p>
        </p:txBody>
      </p:sp>
      <p:pic>
        <p:nvPicPr>
          <p:cNvPr id="5" name="Image 4">
            <a:extLst>
              <a:ext uri="{FF2B5EF4-FFF2-40B4-BE49-F238E27FC236}">
                <a16:creationId xmlns:a16="http://schemas.microsoft.com/office/drawing/2014/main" id="{8EA50FA3-3809-8B01-B740-EA806319457D}"/>
              </a:ext>
            </a:extLst>
          </p:cNvPr>
          <p:cNvPicPr>
            <a:picLocks noChangeAspect="1"/>
          </p:cNvPicPr>
          <p:nvPr/>
        </p:nvPicPr>
        <p:blipFill>
          <a:blip r:embed="rId5"/>
          <a:stretch>
            <a:fillRect/>
          </a:stretch>
        </p:blipFill>
        <p:spPr>
          <a:xfrm>
            <a:off x="0" y="2521202"/>
            <a:ext cx="9144000" cy="1815596"/>
          </a:xfrm>
          <a:prstGeom prst="rect">
            <a:avLst/>
          </a:prstGeom>
        </p:spPr>
      </p:pic>
    </p:spTree>
    <p:extLst>
      <p:ext uri="{BB962C8B-B14F-4D97-AF65-F5344CB8AC3E}">
        <p14:creationId xmlns:p14="http://schemas.microsoft.com/office/powerpoint/2010/main" val="3617639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EEFD73AF-7BC3-1970-1A49-432319F68472}"/>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965E0684-BDDD-0123-814E-583157C6EF26}"/>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108AB33-7D6A-74D6-0DF1-396167ADE532}"/>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5/10 : Est-ce qu'un suivi des contrats et prestataires existe ?</a:t>
            </a:r>
          </a:p>
        </p:txBody>
      </p:sp>
      <p:pic>
        <p:nvPicPr>
          <p:cNvPr id="5" name="Image 4">
            <a:extLst>
              <a:ext uri="{FF2B5EF4-FFF2-40B4-BE49-F238E27FC236}">
                <a16:creationId xmlns:a16="http://schemas.microsoft.com/office/drawing/2014/main" id="{4C731477-7401-D172-3FF6-B6705E0829B8}"/>
              </a:ext>
            </a:extLst>
          </p:cNvPr>
          <p:cNvPicPr>
            <a:picLocks noChangeAspect="1"/>
          </p:cNvPicPr>
          <p:nvPr/>
        </p:nvPicPr>
        <p:blipFill>
          <a:blip r:embed="rId5"/>
          <a:stretch>
            <a:fillRect/>
          </a:stretch>
        </p:blipFill>
        <p:spPr>
          <a:xfrm>
            <a:off x="0" y="2501443"/>
            <a:ext cx="9144000" cy="1855114"/>
          </a:xfrm>
          <a:prstGeom prst="rect">
            <a:avLst/>
          </a:prstGeom>
        </p:spPr>
      </p:pic>
    </p:spTree>
    <p:extLst>
      <p:ext uri="{BB962C8B-B14F-4D97-AF65-F5344CB8AC3E}">
        <p14:creationId xmlns:p14="http://schemas.microsoft.com/office/powerpoint/2010/main" val="3479043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9257D3D0-6167-BC99-8579-D3F1BE42CD2D}"/>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6433060B-AA2A-9070-84B0-69F3778AB3FD}"/>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08C61E1-98FD-D4D2-339F-A17ED82CC835}"/>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6/10 : Comment le système d'information est-il décrit ?</a:t>
            </a:r>
          </a:p>
        </p:txBody>
      </p:sp>
      <p:pic>
        <p:nvPicPr>
          <p:cNvPr id="5" name="Image 4">
            <a:extLst>
              <a:ext uri="{FF2B5EF4-FFF2-40B4-BE49-F238E27FC236}">
                <a16:creationId xmlns:a16="http://schemas.microsoft.com/office/drawing/2014/main" id="{86EE3FF2-4D6A-62D5-536B-324FF609C250}"/>
              </a:ext>
            </a:extLst>
          </p:cNvPr>
          <p:cNvPicPr>
            <a:picLocks noChangeAspect="1"/>
          </p:cNvPicPr>
          <p:nvPr/>
        </p:nvPicPr>
        <p:blipFill>
          <a:blip r:embed="rId5"/>
          <a:stretch>
            <a:fillRect/>
          </a:stretch>
        </p:blipFill>
        <p:spPr>
          <a:xfrm>
            <a:off x="0" y="2498271"/>
            <a:ext cx="9144000" cy="1861457"/>
          </a:xfrm>
          <a:prstGeom prst="rect">
            <a:avLst/>
          </a:prstGeom>
        </p:spPr>
      </p:pic>
    </p:spTree>
    <p:extLst>
      <p:ext uri="{BB962C8B-B14F-4D97-AF65-F5344CB8AC3E}">
        <p14:creationId xmlns:p14="http://schemas.microsoft.com/office/powerpoint/2010/main" val="3211662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E308918B-6479-0CAB-56AE-97FA43B45EBD}"/>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B3D05E98-2B4C-101C-9C09-BFBC9B970F8C}"/>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F1528F4-03EA-83D3-2733-459A25F14D14}"/>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7/10 : Quelles sont les politiques de mots de passe ?</a:t>
            </a:r>
          </a:p>
        </p:txBody>
      </p:sp>
      <p:pic>
        <p:nvPicPr>
          <p:cNvPr id="5" name="Image 4">
            <a:extLst>
              <a:ext uri="{FF2B5EF4-FFF2-40B4-BE49-F238E27FC236}">
                <a16:creationId xmlns:a16="http://schemas.microsoft.com/office/drawing/2014/main" id="{0D4B7C06-F1BB-BAE6-EED2-C4391A3DB308}"/>
              </a:ext>
            </a:extLst>
          </p:cNvPr>
          <p:cNvPicPr>
            <a:picLocks noChangeAspect="1"/>
          </p:cNvPicPr>
          <p:nvPr/>
        </p:nvPicPr>
        <p:blipFill>
          <a:blip r:embed="rId5"/>
          <a:stretch>
            <a:fillRect/>
          </a:stretch>
        </p:blipFill>
        <p:spPr>
          <a:xfrm>
            <a:off x="0" y="2265457"/>
            <a:ext cx="9144000" cy="2327086"/>
          </a:xfrm>
          <a:prstGeom prst="rect">
            <a:avLst/>
          </a:prstGeom>
        </p:spPr>
      </p:pic>
    </p:spTree>
    <p:extLst>
      <p:ext uri="{BB962C8B-B14F-4D97-AF65-F5344CB8AC3E}">
        <p14:creationId xmlns:p14="http://schemas.microsoft.com/office/powerpoint/2010/main" val="2146093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87C49994-9577-44D6-8838-0294B1E9A244}"/>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A12D3761-B86C-04FB-03F2-473E173F5D5E}"/>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C220C463-49A8-0C24-7351-606151C2A1BD}"/>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8/10 : Comment les sauvegardes sont-elles gérées ?</a:t>
            </a:r>
          </a:p>
        </p:txBody>
      </p:sp>
      <p:pic>
        <p:nvPicPr>
          <p:cNvPr id="5" name="Image 4">
            <a:extLst>
              <a:ext uri="{FF2B5EF4-FFF2-40B4-BE49-F238E27FC236}">
                <a16:creationId xmlns:a16="http://schemas.microsoft.com/office/drawing/2014/main" id="{06485B24-6B40-A016-76D7-4CF58972756A}"/>
              </a:ext>
            </a:extLst>
          </p:cNvPr>
          <p:cNvPicPr>
            <a:picLocks noChangeAspect="1"/>
          </p:cNvPicPr>
          <p:nvPr/>
        </p:nvPicPr>
        <p:blipFill>
          <a:blip r:embed="rId5"/>
          <a:stretch>
            <a:fillRect/>
          </a:stretch>
        </p:blipFill>
        <p:spPr>
          <a:xfrm>
            <a:off x="0" y="2506694"/>
            <a:ext cx="9144000" cy="1844611"/>
          </a:xfrm>
          <a:prstGeom prst="rect">
            <a:avLst/>
          </a:prstGeom>
        </p:spPr>
      </p:pic>
    </p:spTree>
    <p:extLst>
      <p:ext uri="{BB962C8B-B14F-4D97-AF65-F5344CB8AC3E}">
        <p14:creationId xmlns:p14="http://schemas.microsoft.com/office/powerpoint/2010/main" val="1463707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E67059C0-71E6-EFC5-4B6B-7D17ED575E07}"/>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699483A7-31D4-0B14-9F52-FB43F249006A}"/>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3B28860C-90BE-4B31-675E-59C278C899A0}"/>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9/10 : Comment les mises à jour sont-elles gérées ?</a:t>
            </a:r>
          </a:p>
        </p:txBody>
      </p:sp>
      <p:pic>
        <p:nvPicPr>
          <p:cNvPr id="5" name="Image 4">
            <a:extLst>
              <a:ext uri="{FF2B5EF4-FFF2-40B4-BE49-F238E27FC236}">
                <a16:creationId xmlns:a16="http://schemas.microsoft.com/office/drawing/2014/main" id="{AE48FD40-67C4-4119-6E36-7CB14B554980}"/>
              </a:ext>
            </a:extLst>
          </p:cNvPr>
          <p:cNvPicPr>
            <a:picLocks noChangeAspect="1"/>
          </p:cNvPicPr>
          <p:nvPr/>
        </p:nvPicPr>
        <p:blipFill>
          <a:blip r:embed="rId5"/>
          <a:stretch>
            <a:fillRect/>
          </a:stretch>
        </p:blipFill>
        <p:spPr>
          <a:xfrm>
            <a:off x="0" y="2448110"/>
            <a:ext cx="9144000" cy="1961780"/>
          </a:xfrm>
          <a:prstGeom prst="rect">
            <a:avLst/>
          </a:prstGeom>
        </p:spPr>
      </p:pic>
    </p:spTree>
    <p:extLst>
      <p:ext uri="{BB962C8B-B14F-4D97-AF65-F5344CB8AC3E}">
        <p14:creationId xmlns:p14="http://schemas.microsoft.com/office/powerpoint/2010/main" val="99884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0A9F0680-0E1D-197C-3D29-255893E29CD0}"/>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EC02F34C-561F-6695-0D85-E521A8644B3B}"/>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3A79533-1654-AD99-0487-0558880CD031}"/>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10/10 : Quelles sont les actions de sensibilisation mises en place ? </a:t>
            </a:r>
          </a:p>
        </p:txBody>
      </p:sp>
      <p:pic>
        <p:nvPicPr>
          <p:cNvPr id="5" name="Image 4">
            <a:extLst>
              <a:ext uri="{FF2B5EF4-FFF2-40B4-BE49-F238E27FC236}">
                <a16:creationId xmlns:a16="http://schemas.microsoft.com/office/drawing/2014/main" id="{F8E940B3-DC72-81E8-A2B0-2BFC9DDDB773}"/>
              </a:ext>
            </a:extLst>
          </p:cNvPr>
          <p:cNvPicPr>
            <a:picLocks noChangeAspect="1"/>
          </p:cNvPicPr>
          <p:nvPr/>
        </p:nvPicPr>
        <p:blipFill>
          <a:blip r:embed="rId5"/>
          <a:stretch>
            <a:fillRect/>
          </a:stretch>
        </p:blipFill>
        <p:spPr>
          <a:xfrm>
            <a:off x="0" y="2457985"/>
            <a:ext cx="9144000" cy="1942030"/>
          </a:xfrm>
          <a:prstGeom prst="rect">
            <a:avLst/>
          </a:prstGeom>
        </p:spPr>
      </p:pic>
    </p:spTree>
    <p:extLst>
      <p:ext uri="{BB962C8B-B14F-4D97-AF65-F5344CB8AC3E}">
        <p14:creationId xmlns:p14="http://schemas.microsoft.com/office/powerpoint/2010/main" val="351823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D4403B03-8D87-42C3-DBEA-F3B687BB8E06}"/>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DE989878-10CF-62E7-11F1-B287FF127B02}"/>
              </a:ext>
            </a:extLst>
          </p:cNvPr>
          <p:cNvSpPr/>
          <p:nvPr/>
        </p:nvSpPr>
        <p:spPr>
          <a:xfrm flipV="1">
            <a:off x="408521"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DF94E139-57D2-79B0-564D-57BA780F1066}"/>
              </a:ext>
            </a:extLst>
          </p:cNvPr>
          <p:cNvSpPr txBox="1"/>
          <p:nvPr/>
        </p:nvSpPr>
        <p:spPr>
          <a:xfrm>
            <a:off x="99388" y="1427745"/>
            <a:ext cx="4626076" cy="369332"/>
          </a:xfrm>
          <a:prstGeom prst="rect">
            <a:avLst/>
          </a:prstGeom>
          <a:noFill/>
        </p:spPr>
        <p:txBody>
          <a:bodyPr wrap="square">
            <a:spAutoFit/>
          </a:bodyPr>
          <a:lstStyle/>
          <a:p>
            <a:r>
              <a:rPr lang="fr-FR" b="1" dirty="0">
                <a:solidFill>
                  <a:schemeClr val="bg1">
                    <a:lumMod val="50000"/>
                  </a:schemeClr>
                </a:solidFill>
              </a:rPr>
              <a:t>Rapport 2022 </a:t>
            </a:r>
            <a:r>
              <a:rPr lang="fr-FR" sz="1800" b="1" dirty="0" err="1">
                <a:solidFill>
                  <a:schemeClr val="bg1">
                    <a:lumMod val="50000"/>
                  </a:schemeClr>
                </a:solidFill>
              </a:rPr>
              <a:t>Cybermalveillance</a:t>
            </a:r>
            <a:endParaRPr lang="fr-FR" sz="1800" b="1" dirty="0">
              <a:solidFill>
                <a:schemeClr val="bg1">
                  <a:lumMod val="50000"/>
                </a:schemeClr>
              </a:solidFill>
            </a:endParaRPr>
          </a:p>
        </p:txBody>
      </p:sp>
      <p:pic>
        <p:nvPicPr>
          <p:cNvPr id="5" name="Image 4">
            <a:extLst>
              <a:ext uri="{FF2B5EF4-FFF2-40B4-BE49-F238E27FC236}">
                <a16:creationId xmlns:a16="http://schemas.microsoft.com/office/drawing/2014/main" id="{8488B7A2-C948-77A6-B0F5-64342BAB0ED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40805" y="2286413"/>
            <a:ext cx="8710391" cy="4114387"/>
          </a:xfrm>
          <a:prstGeom prst="rect">
            <a:avLst/>
          </a:prstGeom>
        </p:spPr>
      </p:pic>
    </p:spTree>
    <p:extLst>
      <p:ext uri="{BB962C8B-B14F-4D97-AF65-F5344CB8AC3E}">
        <p14:creationId xmlns:p14="http://schemas.microsoft.com/office/powerpoint/2010/main" val="1168102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1DD30E5C-FC2F-E7D8-25BE-41C3DEBFD759}"/>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A80B4DD9-6549-3465-07BB-D371CE74AE5F}"/>
              </a:ext>
            </a:extLst>
          </p:cNvPr>
          <p:cNvSpPr/>
          <p:nvPr/>
        </p:nvSpPr>
        <p:spPr>
          <a:xfrm flipV="1">
            <a:off x="442992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E5AA8265-1407-2334-E5CA-3E3E25A1D89A}"/>
              </a:ext>
            </a:extLst>
          </p:cNvPr>
          <p:cNvPicPr>
            <a:picLocks noChangeAspect="1"/>
          </p:cNvPicPr>
          <p:nvPr/>
        </p:nvPicPr>
        <p:blipFill>
          <a:blip r:embed="rId5"/>
          <a:stretch>
            <a:fillRect/>
          </a:stretch>
        </p:blipFill>
        <p:spPr>
          <a:xfrm>
            <a:off x="2506220" y="1342067"/>
            <a:ext cx="4131559" cy="4350812"/>
          </a:xfrm>
          <a:prstGeom prst="rect">
            <a:avLst/>
          </a:prstGeom>
        </p:spPr>
      </p:pic>
      <p:sp>
        <p:nvSpPr>
          <p:cNvPr id="5" name="ZoneTexte 4">
            <a:extLst>
              <a:ext uri="{FF2B5EF4-FFF2-40B4-BE49-F238E27FC236}">
                <a16:creationId xmlns:a16="http://schemas.microsoft.com/office/drawing/2014/main" id="{0AF96B1F-7CC7-720A-8898-325DF189E3C4}"/>
              </a:ext>
            </a:extLst>
          </p:cNvPr>
          <p:cNvSpPr txBox="1"/>
          <p:nvPr/>
        </p:nvSpPr>
        <p:spPr>
          <a:xfrm>
            <a:off x="432619" y="2163097"/>
            <a:ext cx="1907458" cy="523220"/>
          </a:xfrm>
          <a:prstGeom prst="rect">
            <a:avLst/>
          </a:prstGeom>
          <a:noFill/>
        </p:spPr>
        <p:txBody>
          <a:bodyPr wrap="square" rtlCol="0">
            <a:spAutoFit/>
          </a:bodyPr>
          <a:lstStyle/>
          <a:p>
            <a:pPr algn="ctr"/>
            <a:r>
              <a:rPr lang="fr-FR" sz="1400" dirty="0"/>
              <a:t>Quels sont les mesures misent en œuvre ?</a:t>
            </a:r>
          </a:p>
        </p:txBody>
      </p:sp>
      <p:sp>
        <p:nvSpPr>
          <p:cNvPr id="7" name="ZoneTexte 6">
            <a:extLst>
              <a:ext uri="{FF2B5EF4-FFF2-40B4-BE49-F238E27FC236}">
                <a16:creationId xmlns:a16="http://schemas.microsoft.com/office/drawing/2014/main" id="{411A2E8F-72B9-64FF-9868-27E20B0D786B}"/>
              </a:ext>
            </a:extLst>
          </p:cNvPr>
          <p:cNvSpPr txBox="1"/>
          <p:nvPr/>
        </p:nvSpPr>
        <p:spPr>
          <a:xfrm>
            <a:off x="6946490" y="2163097"/>
            <a:ext cx="1907458" cy="523220"/>
          </a:xfrm>
          <a:prstGeom prst="rect">
            <a:avLst/>
          </a:prstGeom>
          <a:noFill/>
        </p:spPr>
        <p:txBody>
          <a:bodyPr wrap="square" rtlCol="0">
            <a:spAutoFit/>
          </a:bodyPr>
          <a:lstStyle/>
          <a:p>
            <a:pPr algn="ctr"/>
            <a:r>
              <a:rPr lang="fr-FR" sz="1400" dirty="0"/>
              <a:t>Quel est mon niveau de risque cyber ?</a:t>
            </a:r>
          </a:p>
        </p:txBody>
      </p:sp>
      <p:sp>
        <p:nvSpPr>
          <p:cNvPr id="8" name="ZoneTexte 7">
            <a:extLst>
              <a:ext uri="{FF2B5EF4-FFF2-40B4-BE49-F238E27FC236}">
                <a16:creationId xmlns:a16="http://schemas.microsoft.com/office/drawing/2014/main" id="{C018653E-BFB1-7552-B65C-BE2DAEA3A71B}"/>
              </a:ext>
            </a:extLst>
          </p:cNvPr>
          <p:cNvSpPr txBox="1"/>
          <p:nvPr/>
        </p:nvSpPr>
        <p:spPr>
          <a:xfrm>
            <a:off x="432619" y="4281949"/>
            <a:ext cx="1907458" cy="954107"/>
          </a:xfrm>
          <a:prstGeom prst="rect">
            <a:avLst/>
          </a:prstGeom>
          <a:noFill/>
        </p:spPr>
        <p:txBody>
          <a:bodyPr wrap="square" rtlCol="0">
            <a:spAutoFit/>
          </a:bodyPr>
          <a:lstStyle/>
          <a:p>
            <a:pPr algn="ctr"/>
            <a:r>
              <a:rPr lang="fr-FR" sz="1400" dirty="0"/>
              <a:t>Quelles priorités de traitement selon ma perception du Danger Cyber ?</a:t>
            </a:r>
          </a:p>
        </p:txBody>
      </p:sp>
      <p:sp>
        <p:nvSpPr>
          <p:cNvPr id="9" name="ZoneTexte 8">
            <a:extLst>
              <a:ext uri="{FF2B5EF4-FFF2-40B4-BE49-F238E27FC236}">
                <a16:creationId xmlns:a16="http://schemas.microsoft.com/office/drawing/2014/main" id="{B80BFC9F-12D0-B081-0CDD-F9300777BE81}"/>
              </a:ext>
            </a:extLst>
          </p:cNvPr>
          <p:cNvSpPr txBox="1"/>
          <p:nvPr/>
        </p:nvSpPr>
        <p:spPr>
          <a:xfrm>
            <a:off x="6803922" y="4074447"/>
            <a:ext cx="2050026" cy="738664"/>
          </a:xfrm>
          <a:prstGeom prst="rect">
            <a:avLst/>
          </a:prstGeom>
          <a:noFill/>
        </p:spPr>
        <p:txBody>
          <a:bodyPr wrap="square" rtlCol="0">
            <a:spAutoFit/>
          </a:bodyPr>
          <a:lstStyle/>
          <a:p>
            <a:pPr algn="ctr"/>
            <a:r>
              <a:rPr lang="fr-FR" sz="1400" dirty="0"/>
              <a:t>Quelles attaques peuvent le plus facilement me frapper ?</a:t>
            </a:r>
          </a:p>
        </p:txBody>
      </p:sp>
    </p:spTree>
    <p:extLst>
      <p:ext uri="{BB962C8B-B14F-4D97-AF65-F5344CB8AC3E}">
        <p14:creationId xmlns:p14="http://schemas.microsoft.com/office/powerpoint/2010/main" val="2396904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50FFF7A-E892-A885-222D-77BF1305F090}"/>
              </a:ext>
            </a:extLst>
          </p:cNvPr>
          <p:cNvPicPr>
            <a:picLocks noChangeAspect="1"/>
          </p:cNvPicPr>
          <p:nvPr/>
        </p:nvPicPr>
        <p:blipFill>
          <a:blip r:embed="rId2"/>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46A5BD08-71CC-8211-7829-D9181B9CF531}"/>
              </a:ext>
            </a:extLst>
          </p:cNvPr>
          <p:cNvSpPr/>
          <p:nvPr/>
        </p:nvSpPr>
        <p:spPr>
          <a:xfrm>
            <a:off x="4956972" y="794897"/>
            <a:ext cx="379188" cy="100532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33AE18C6-528C-4E53-A0E7-A00DD81334CD}"/>
              </a:ext>
            </a:extLst>
          </p:cNvPr>
          <p:cNvSpPr txBox="1"/>
          <p:nvPr/>
        </p:nvSpPr>
        <p:spPr>
          <a:xfrm>
            <a:off x="2239963" y="3257034"/>
            <a:ext cx="4619624" cy="646331"/>
          </a:xfrm>
          <a:prstGeom prst="rect">
            <a:avLst/>
          </a:prstGeom>
          <a:noFill/>
        </p:spPr>
        <p:txBody>
          <a:bodyPr wrap="square">
            <a:spAutoFit/>
          </a:bodyPr>
          <a:lstStyle/>
          <a:p>
            <a:pPr algn="ctr"/>
            <a:r>
              <a:rPr lang="fr-FR" sz="3600" b="1" dirty="0">
                <a:solidFill>
                  <a:schemeClr val="bg1">
                    <a:lumMod val="50000"/>
                  </a:schemeClr>
                </a:solidFill>
              </a:rPr>
              <a:t>PAUSE DE 20 MN</a:t>
            </a:r>
          </a:p>
        </p:txBody>
      </p:sp>
      <p:pic>
        <p:nvPicPr>
          <p:cNvPr id="7" name="Espace réservé pour une image  5">
            <a:extLst>
              <a:ext uri="{FF2B5EF4-FFF2-40B4-BE49-F238E27FC236}">
                <a16:creationId xmlns:a16="http://schemas.microsoft.com/office/drawing/2014/main" id="{D545AB32-8569-BF91-DECA-105B45B8A1ED}"/>
              </a:ext>
            </a:extLst>
          </p:cNvPr>
          <p:cNvPicPr>
            <a:picLocks noChangeAspect="1"/>
          </p:cNvPicPr>
          <p:nvPr/>
        </p:nvPicPr>
        <p:blipFill>
          <a:blip r:embed="rId3">
            <a:extLst>
              <a:ext uri="{28A0092B-C50C-407E-A947-70E740481C1C}">
                <a14:useLocalDpi xmlns:a14="http://schemas.microsoft.com/office/drawing/2010/main" val="0"/>
              </a:ext>
            </a:extLst>
          </a:blip>
          <a:srcRect l="3106" r="3106"/>
          <a:stretch>
            <a:fillRect/>
          </a:stretch>
        </p:blipFill>
        <p:spPr>
          <a:xfrm>
            <a:off x="341725" y="6221032"/>
            <a:ext cx="1773238" cy="661987"/>
          </a:xfrm>
          <a:prstGeom prst="rect">
            <a:avLst/>
          </a:prstGeom>
        </p:spPr>
      </p:pic>
    </p:spTree>
    <p:extLst>
      <p:ext uri="{BB962C8B-B14F-4D97-AF65-F5344CB8AC3E}">
        <p14:creationId xmlns:p14="http://schemas.microsoft.com/office/powerpoint/2010/main" val="97205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5A694A93-6C60-F994-A6B6-72CDEB14432D}"/>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30C3EA89-1572-A229-0BD0-F59825D67477}"/>
              </a:ext>
            </a:extLst>
          </p:cNvPr>
          <p:cNvSpPr/>
          <p:nvPr/>
        </p:nvSpPr>
        <p:spPr>
          <a:xfrm flipV="1">
            <a:off x="549180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D4C731E-59B0-35DD-28DD-A6E6C1A5A379}"/>
              </a:ext>
            </a:extLst>
          </p:cNvPr>
          <p:cNvPicPr>
            <a:picLocks noChangeAspect="1"/>
          </p:cNvPicPr>
          <p:nvPr/>
        </p:nvPicPr>
        <p:blipFill>
          <a:blip r:embed="rId5"/>
          <a:stretch>
            <a:fillRect/>
          </a:stretch>
        </p:blipFill>
        <p:spPr>
          <a:xfrm>
            <a:off x="0" y="1876818"/>
            <a:ext cx="9144000" cy="2619135"/>
          </a:xfrm>
          <a:prstGeom prst="rect">
            <a:avLst/>
          </a:prstGeom>
        </p:spPr>
      </p:pic>
      <p:sp>
        <p:nvSpPr>
          <p:cNvPr id="5" name="ZoneTexte 4">
            <a:extLst>
              <a:ext uri="{FF2B5EF4-FFF2-40B4-BE49-F238E27FC236}">
                <a16:creationId xmlns:a16="http://schemas.microsoft.com/office/drawing/2014/main" id="{B5561865-5AB0-C072-4E91-FE9CDE7CB705}"/>
              </a:ext>
            </a:extLst>
          </p:cNvPr>
          <p:cNvSpPr txBox="1"/>
          <p:nvPr/>
        </p:nvSpPr>
        <p:spPr>
          <a:xfrm>
            <a:off x="191317" y="1470947"/>
            <a:ext cx="6543779" cy="400110"/>
          </a:xfrm>
          <a:prstGeom prst="rect">
            <a:avLst/>
          </a:prstGeom>
          <a:noFill/>
        </p:spPr>
        <p:txBody>
          <a:bodyPr wrap="square" rtlCol="0">
            <a:spAutoFit/>
          </a:bodyPr>
          <a:lstStyle/>
          <a:p>
            <a:r>
              <a:rPr lang="fr-FR" sz="2000" b="1" dirty="0">
                <a:solidFill>
                  <a:schemeClr val="bg1">
                    <a:lumMod val="50000"/>
                  </a:schemeClr>
                </a:solidFill>
              </a:rPr>
              <a:t>Proposition d’actions sur le critère de la sécurité </a:t>
            </a:r>
          </a:p>
        </p:txBody>
      </p:sp>
    </p:spTree>
    <p:extLst>
      <p:ext uri="{BB962C8B-B14F-4D97-AF65-F5344CB8AC3E}">
        <p14:creationId xmlns:p14="http://schemas.microsoft.com/office/powerpoint/2010/main" val="229108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9EB26698-4D3A-5405-2DFF-19A0DE0652DD}"/>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FC04678C-7450-621F-E698-5AF74E46689E}"/>
              </a:ext>
            </a:extLst>
          </p:cNvPr>
          <p:cNvSpPr/>
          <p:nvPr/>
        </p:nvSpPr>
        <p:spPr>
          <a:xfrm flipV="1">
            <a:off x="549180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24030EDF-55AD-520F-50B8-62335245ED08}"/>
              </a:ext>
            </a:extLst>
          </p:cNvPr>
          <p:cNvSpPr txBox="1"/>
          <p:nvPr/>
        </p:nvSpPr>
        <p:spPr>
          <a:xfrm>
            <a:off x="191318" y="1407137"/>
            <a:ext cx="4933131" cy="400110"/>
          </a:xfrm>
          <a:prstGeom prst="rect">
            <a:avLst/>
          </a:prstGeom>
          <a:noFill/>
        </p:spPr>
        <p:txBody>
          <a:bodyPr wrap="square" rtlCol="0">
            <a:spAutoFit/>
          </a:bodyPr>
          <a:lstStyle/>
          <a:p>
            <a:pPr algn="ctr"/>
            <a:r>
              <a:rPr lang="fr-FR" sz="2000" b="1" dirty="0">
                <a:solidFill>
                  <a:schemeClr val="bg1">
                    <a:lumMod val="50000"/>
                  </a:schemeClr>
                </a:solidFill>
              </a:rPr>
              <a:t>Description des niveaux de maturité</a:t>
            </a:r>
          </a:p>
        </p:txBody>
      </p:sp>
      <p:pic>
        <p:nvPicPr>
          <p:cNvPr id="5" name="Image 4">
            <a:extLst>
              <a:ext uri="{FF2B5EF4-FFF2-40B4-BE49-F238E27FC236}">
                <a16:creationId xmlns:a16="http://schemas.microsoft.com/office/drawing/2014/main" id="{F190C821-AE26-910F-E64E-A90595CF9CA4}"/>
              </a:ext>
            </a:extLst>
          </p:cNvPr>
          <p:cNvPicPr>
            <a:picLocks noChangeAspect="1"/>
          </p:cNvPicPr>
          <p:nvPr/>
        </p:nvPicPr>
        <p:blipFill>
          <a:blip r:embed="rId5"/>
          <a:stretch>
            <a:fillRect/>
          </a:stretch>
        </p:blipFill>
        <p:spPr>
          <a:xfrm>
            <a:off x="0" y="1768037"/>
            <a:ext cx="9144000" cy="3321925"/>
          </a:xfrm>
          <a:prstGeom prst="rect">
            <a:avLst/>
          </a:prstGeom>
        </p:spPr>
      </p:pic>
    </p:spTree>
    <p:extLst>
      <p:ext uri="{BB962C8B-B14F-4D97-AF65-F5344CB8AC3E}">
        <p14:creationId xmlns:p14="http://schemas.microsoft.com/office/powerpoint/2010/main" val="867845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D9DBE4DB-2F11-4E1F-DC39-C8F69A313C6C}"/>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A3550BBE-9A0A-557F-D7D8-B19881C80DC0}"/>
              </a:ext>
            </a:extLst>
          </p:cNvPr>
          <p:cNvSpPr/>
          <p:nvPr/>
        </p:nvSpPr>
        <p:spPr>
          <a:xfrm flipV="1">
            <a:off x="549180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195103-23C3-6921-4CC4-D4348515EC66}"/>
              </a:ext>
            </a:extLst>
          </p:cNvPr>
          <p:cNvPicPr>
            <a:picLocks noChangeAspect="1"/>
          </p:cNvPicPr>
          <p:nvPr/>
        </p:nvPicPr>
        <p:blipFill>
          <a:blip r:embed="rId5"/>
          <a:stretch>
            <a:fillRect/>
          </a:stretch>
        </p:blipFill>
        <p:spPr>
          <a:xfrm>
            <a:off x="1459125" y="1257300"/>
            <a:ext cx="2541445" cy="3600000"/>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43552F2C-E457-5F80-F848-35F5B8E63B7D}"/>
              </a:ext>
            </a:extLst>
          </p:cNvPr>
          <p:cNvPicPr>
            <a:picLocks noChangeAspect="1"/>
          </p:cNvPicPr>
          <p:nvPr/>
        </p:nvPicPr>
        <p:blipFill>
          <a:blip r:embed="rId6"/>
          <a:stretch>
            <a:fillRect/>
          </a:stretch>
        </p:blipFill>
        <p:spPr>
          <a:xfrm>
            <a:off x="4410597" y="1257300"/>
            <a:ext cx="2542785" cy="36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8427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D178843E-F9AA-F5E1-7226-88BCD674E3D0}"/>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E6536BAF-D2CB-F2A1-6B9D-9BB3C2769357}"/>
              </a:ext>
            </a:extLst>
          </p:cNvPr>
          <p:cNvSpPr/>
          <p:nvPr/>
        </p:nvSpPr>
        <p:spPr>
          <a:xfrm flipV="1">
            <a:off x="6504532" y="760894"/>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67A908A5-C559-D41F-43AA-F77E8E03B59C}"/>
              </a:ext>
            </a:extLst>
          </p:cNvPr>
          <p:cNvPicPr>
            <a:picLocks noChangeAspect="1"/>
          </p:cNvPicPr>
          <p:nvPr/>
        </p:nvPicPr>
        <p:blipFill>
          <a:blip r:embed="rId5"/>
          <a:stretch>
            <a:fillRect/>
          </a:stretch>
        </p:blipFill>
        <p:spPr>
          <a:xfrm>
            <a:off x="0" y="1699303"/>
            <a:ext cx="12192000" cy="4148920"/>
          </a:xfrm>
          <a:prstGeom prst="rect">
            <a:avLst/>
          </a:prstGeom>
        </p:spPr>
      </p:pic>
      <p:pic>
        <p:nvPicPr>
          <p:cNvPr id="4" name="Image 3">
            <a:extLst>
              <a:ext uri="{FF2B5EF4-FFF2-40B4-BE49-F238E27FC236}">
                <a16:creationId xmlns:a16="http://schemas.microsoft.com/office/drawing/2014/main" id="{A4782E5B-19AC-47EB-7C0E-D657034F100D}"/>
              </a:ext>
            </a:extLst>
          </p:cNvPr>
          <p:cNvPicPr>
            <a:picLocks noChangeAspect="1"/>
          </p:cNvPicPr>
          <p:nvPr/>
        </p:nvPicPr>
        <p:blipFill>
          <a:blip r:embed="rId6"/>
          <a:srcRect/>
          <a:stretch/>
        </p:blipFill>
        <p:spPr>
          <a:xfrm>
            <a:off x="9611791" y="4183960"/>
            <a:ext cx="1976950" cy="1440000"/>
          </a:xfrm>
          <a:prstGeom prst="rect">
            <a:avLst/>
          </a:prstGeom>
        </p:spPr>
      </p:pic>
    </p:spTree>
    <p:extLst>
      <p:ext uri="{BB962C8B-B14F-4D97-AF65-F5344CB8AC3E}">
        <p14:creationId xmlns:p14="http://schemas.microsoft.com/office/powerpoint/2010/main" val="2131804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D178843E-F9AA-F5E1-7226-88BCD674E3D0}"/>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E6536BAF-D2CB-F2A1-6B9D-9BB3C2769357}"/>
              </a:ext>
            </a:extLst>
          </p:cNvPr>
          <p:cNvSpPr/>
          <p:nvPr/>
        </p:nvSpPr>
        <p:spPr>
          <a:xfrm flipV="1">
            <a:off x="6504532" y="760894"/>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31775129-20C1-F1CC-6233-2E273E957BB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8151" y="1342722"/>
            <a:ext cx="4667699" cy="5019978"/>
          </a:xfrm>
          <a:prstGeom prst="rect">
            <a:avLst/>
          </a:prstGeom>
        </p:spPr>
      </p:pic>
      <p:sp>
        <p:nvSpPr>
          <p:cNvPr id="5" name="Ellipse 4">
            <a:extLst>
              <a:ext uri="{FF2B5EF4-FFF2-40B4-BE49-F238E27FC236}">
                <a16:creationId xmlns:a16="http://schemas.microsoft.com/office/drawing/2014/main" id="{22135084-C4F1-32AF-3445-E334CEE3D5D3}"/>
              </a:ext>
            </a:extLst>
          </p:cNvPr>
          <p:cNvSpPr/>
          <p:nvPr/>
        </p:nvSpPr>
        <p:spPr>
          <a:xfrm>
            <a:off x="2596444" y="4120444"/>
            <a:ext cx="2212623" cy="1948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CB8EC04-E301-9204-76B1-099D0AD3A13A}"/>
              </a:ext>
            </a:extLst>
          </p:cNvPr>
          <p:cNvPicPr>
            <a:picLocks noChangeAspect="1"/>
          </p:cNvPicPr>
          <p:nvPr/>
        </p:nvPicPr>
        <p:blipFill>
          <a:blip r:embed="rId6"/>
          <a:srcRect/>
          <a:stretch/>
        </p:blipFill>
        <p:spPr>
          <a:xfrm>
            <a:off x="9047348" y="3009915"/>
            <a:ext cx="1976950" cy="1440000"/>
          </a:xfrm>
          <a:prstGeom prst="rect">
            <a:avLst/>
          </a:prstGeom>
        </p:spPr>
      </p:pic>
    </p:spTree>
    <p:extLst>
      <p:ext uri="{BB962C8B-B14F-4D97-AF65-F5344CB8AC3E}">
        <p14:creationId xmlns:p14="http://schemas.microsoft.com/office/powerpoint/2010/main" val="2122696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955B535-5884-01A4-7713-57DCCE455DE6}"/>
              </a:ext>
            </a:extLst>
          </p:cNvPr>
          <p:cNvPicPr>
            <a:picLocks noChangeAspect="1"/>
          </p:cNvPicPr>
          <p:nvPr/>
        </p:nvPicPr>
        <p:blipFill>
          <a:blip r:embed="rId2"/>
          <a:stretch>
            <a:fillRect/>
          </a:stretch>
        </p:blipFill>
        <p:spPr>
          <a:xfrm>
            <a:off x="0" y="0"/>
            <a:ext cx="7200000" cy="938409"/>
          </a:xfrm>
          <a:prstGeom prst="rect">
            <a:avLst/>
          </a:prstGeom>
        </p:spPr>
      </p:pic>
      <p:sp>
        <p:nvSpPr>
          <p:cNvPr id="6" name="Flèche : bas 5">
            <a:extLst>
              <a:ext uri="{FF2B5EF4-FFF2-40B4-BE49-F238E27FC236}">
                <a16:creationId xmlns:a16="http://schemas.microsoft.com/office/drawing/2014/main" id="{6265EEF5-64FE-8C63-213D-2DC307771952}"/>
              </a:ext>
            </a:extLst>
          </p:cNvPr>
          <p:cNvSpPr/>
          <p:nvPr/>
        </p:nvSpPr>
        <p:spPr>
          <a:xfrm>
            <a:off x="7010406" y="680597"/>
            <a:ext cx="379188" cy="100532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62BB4E7-2A21-A2C0-6ECC-C0CADC0387C1}"/>
              </a:ext>
            </a:extLst>
          </p:cNvPr>
          <p:cNvSpPr txBox="1"/>
          <p:nvPr/>
        </p:nvSpPr>
        <p:spPr>
          <a:xfrm>
            <a:off x="2239963" y="3257034"/>
            <a:ext cx="4619624" cy="646331"/>
          </a:xfrm>
          <a:prstGeom prst="rect">
            <a:avLst/>
          </a:prstGeom>
          <a:noFill/>
        </p:spPr>
        <p:txBody>
          <a:bodyPr wrap="square">
            <a:spAutoFit/>
          </a:bodyPr>
          <a:lstStyle/>
          <a:p>
            <a:pPr algn="ctr"/>
            <a:r>
              <a:rPr lang="fr-FR" sz="3600" b="1" dirty="0">
                <a:solidFill>
                  <a:schemeClr val="bg1">
                    <a:lumMod val="50000"/>
                  </a:schemeClr>
                </a:solidFill>
              </a:rPr>
              <a:t>RAPPORTS</a:t>
            </a:r>
          </a:p>
        </p:txBody>
      </p:sp>
      <p:pic>
        <p:nvPicPr>
          <p:cNvPr id="8" name="Espace réservé pour une image  5">
            <a:extLst>
              <a:ext uri="{FF2B5EF4-FFF2-40B4-BE49-F238E27FC236}">
                <a16:creationId xmlns:a16="http://schemas.microsoft.com/office/drawing/2014/main" id="{890E2A84-1F83-BCAC-EA8E-8B00A8A2ABD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a:xfrm>
            <a:off x="189325" y="6068632"/>
            <a:ext cx="1773238" cy="661987"/>
          </a:xfrm>
        </p:spPr>
      </p:pic>
    </p:spTree>
    <p:extLst>
      <p:ext uri="{BB962C8B-B14F-4D97-AF65-F5344CB8AC3E}">
        <p14:creationId xmlns:p14="http://schemas.microsoft.com/office/powerpoint/2010/main" val="2155747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056E4FF5-FB83-2A80-EA1B-A4F1085558D5}"/>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3C5A816C-70D3-30B7-4DE8-9E5E5E176819}"/>
              </a:ext>
            </a:extLst>
          </p:cNvPr>
          <p:cNvSpPr/>
          <p:nvPr/>
        </p:nvSpPr>
        <p:spPr>
          <a:xfrm>
            <a:off x="7010406" y="680597"/>
            <a:ext cx="379188" cy="100532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9ADF957-1132-832D-0574-BD316EFC88F2}"/>
              </a:ext>
            </a:extLst>
          </p:cNvPr>
          <p:cNvPicPr>
            <a:picLocks noChangeAspect="1"/>
          </p:cNvPicPr>
          <p:nvPr/>
        </p:nvPicPr>
        <p:blipFill>
          <a:blip r:embed="rId5"/>
          <a:stretch>
            <a:fillRect/>
          </a:stretch>
        </p:blipFill>
        <p:spPr>
          <a:xfrm>
            <a:off x="180843" y="2767025"/>
            <a:ext cx="2488239" cy="1800000"/>
          </a:xfrm>
          <a:prstGeom prst="rect">
            <a:avLst/>
          </a:prstGeom>
        </p:spPr>
      </p:pic>
      <p:pic>
        <p:nvPicPr>
          <p:cNvPr id="5" name="Image 4">
            <a:extLst>
              <a:ext uri="{FF2B5EF4-FFF2-40B4-BE49-F238E27FC236}">
                <a16:creationId xmlns:a16="http://schemas.microsoft.com/office/drawing/2014/main" id="{C1C02E91-6CD8-1C12-A7E4-115C86BBCC6D}"/>
              </a:ext>
            </a:extLst>
          </p:cNvPr>
          <p:cNvPicPr>
            <a:picLocks noChangeAspect="1"/>
          </p:cNvPicPr>
          <p:nvPr/>
        </p:nvPicPr>
        <p:blipFill>
          <a:blip r:embed="rId6"/>
          <a:stretch>
            <a:fillRect/>
          </a:stretch>
        </p:blipFill>
        <p:spPr>
          <a:xfrm>
            <a:off x="3954920" y="1183260"/>
            <a:ext cx="2520000" cy="1871512"/>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E713E255-DDA9-7A57-A8CA-3CB0225156C0}"/>
              </a:ext>
            </a:extLst>
          </p:cNvPr>
          <p:cNvPicPr>
            <a:picLocks noChangeAspect="1"/>
          </p:cNvPicPr>
          <p:nvPr/>
        </p:nvPicPr>
        <p:blipFill>
          <a:blip r:embed="rId7"/>
          <a:stretch>
            <a:fillRect/>
          </a:stretch>
        </p:blipFill>
        <p:spPr>
          <a:xfrm>
            <a:off x="3954920" y="3285607"/>
            <a:ext cx="2520000" cy="1035243"/>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B34B02CA-51A6-F0D2-B762-837BD0F3B362}"/>
              </a:ext>
            </a:extLst>
          </p:cNvPr>
          <p:cNvPicPr>
            <a:picLocks noChangeAspect="1"/>
          </p:cNvPicPr>
          <p:nvPr/>
        </p:nvPicPr>
        <p:blipFill>
          <a:blip r:embed="rId8"/>
          <a:stretch>
            <a:fillRect/>
          </a:stretch>
        </p:blipFill>
        <p:spPr>
          <a:xfrm>
            <a:off x="3954920" y="4438482"/>
            <a:ext cx="2520000" cy="1768177"/>
          </a:xfrm>
          <a:prstGeom prst="rect">
            <a:avLst/>
          </a:prstGeom>
          <a:ln>
            <a:noFill/>
          </a:ln>
          <a:effectLst>
            <a:outerShdw blurRad="292100" dist="139700" dir="2700000" algn="tl" rotWithShape="0">
              <a:srgbClr val="333333">
                <a:alpha val="65000"/>
              </a:srgbClr>
            </a:outerShdw>
          </a:effectLst>
        </p:spPr>
      </p:pic>
      <p:cxnSp>
        <p:nvCxnSpPr>
          <p:cNvPr id="9" name="Connecteur droit avec flèche 8">
            <a:extLst>
              <a:ext uri="{FF2B5EF4-FFF2-40B4-BE49-F238E27FC236}">
                <a16:creationId xmlns:a16="http://schemas.microsoft.com/office/drawing/2014/main" id="{7C01FFA1-A750-274F-2BCD-1F6F10349A96}"/>
              </a:ext>
            </a:extLst>
          </p:cNvPr>
          <p:cNvCxnSpPr>
            <a:cxnSpLocks/>
            <a:endCxn id="5" idx="1"/>
          </p:cNvCxnSpPr>
          <p:nvPr/>
        </p:nvCxnSpPr>
        <p:spPr>
          <a:xfrm flipV="1">
            <a:off x="1847850" y="2119016"/>
            <a:ext cx="2107070" cy="1166591"/>
          </a:xfrm>
          <a:prstGeom prst="straightConnector1">
            <a:avLst/>
          </a:prstGeom>
          <a:ln w="38100">
            <a:tailEnd type="triangle"/>
          </a:ln>
        </p:spPr>
        <p:style>
          <a:lnRef idx="2">
            <a:schemeClr val="accent6"/>
          </a:lnRef>
          <a:fillRef idx="0">
            <a:schemeClr val="accent6"/>
          </a:fillRef>
          <a:effectRef idx="1">
            <a:schemeClr val="accent6"/>
          </a:effectRef>
          <a:fontRef idx="minor">
            <a:schemeClr val="tx1"/>
          </a:fontRef>
        </p:style>
      </p:cxnSp>
      <p:cxnSp>
        <p:nvCxnSpPr>
          <p:cNvPr id="10" name="Connecteur droit avec flèche 9">
            <a:extLst>
              <a:ext uri="{FF2B5EF4-FFF2-40B4-BE49-F238E27FC236}">
                <a16:creationId xmlns:a16="http://schemas.microsoft.com/office/drawing/2014/main" id="{7BF6E216-034B-7C64-9E53-7B84EEC31BE8}"/>
              </a:ext>
            </a:extLst>
          </p:cNvPr>
          <p:cNvCxnSpPr>
            <a:cxnSpLocks/>
            <a:endCxn id="7" idx="1"/>
          </p:cNvCxnSpPr>
          <p:nvPr/>
        </p:nvCxnSpPr>
        <p:spPr>
          <a:xfrm flipV="1">
            <a:off x="1722367" y="3803229"/>
            <a:ext cx="2232553" cy="123087"/>
          </a:xfrm>
          <a:prstGeom prst="straightConnector1">
            <a:avLst/>
          </a:prstGeom>
          <a:ln w="38100">
            <a:tailEnd type="triangle"/>
          </a:ln>
        </p:spPr>
        <p:style>
          <a:lnRef idx="2">
            <a:schemeClr val="accent6"/>
          </a:lnRef>
          <a:fillRef idx="0">
            <a:schemeClr val="accent6"/>
          </a:fillRef>
          <a:effectRef idx="1">
            <a:schemeClr val="accent6"/>
          </a:effectRef>
          <a:fontRef idx="minor">
            <a:schemeClr val="tx1"/>
          </a:fontRef>
        </p:style>
      </p:cxnSp>
      <p:cxnSp>
        <p:nvCxnSpPr>
          <p:cNvPr id="11" name="Connecteur droit avec flèche 10">
            <a:extLst>
              <a:ext uri="{FF2B5EF4-FFF2-40B4-BE49-F238E27FC236}">
                <a16:creationId xmlns:a16="http://schemas.microsoft.com/office/drawing/2014/main" id="{0B296955-EA47-9B41-47B7-EA1332C63BB0}"/>
              </a:ext>
            </a:extLst>
          </p:cNvPr>
          <p:cNvCxnSpPr>
            <a:cxnSpLocks/>
            <a:endCxn id="8" idx="1"/>
          </p:cNvCxnSpPr>
          <p:nvPr/>
        </p:nvCxnSpPr>
        <p:spPr>
          <a:xfrm>
            <a:off x="2195725" y="4344450"/>
            <a:ext cx="1759195" cy="978121"/>
          </a:xfrm>
          <a:prstGeom prst="straightConnector1">
            <a:avLst/>
          </a:prstGeom>
          <a:ln w="381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16977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59F8BD7-5D05-37EF-B932-A0B9D2F3DA01}"/>
              </a:ext>
            </a:extLst>
          </p:cNvPr>
          <p:cNvSpPr txBox="1"/>
          <p:nvPr/>
        </p:nvSpPr>
        <p:spPr>
          <a:xfrm>
            <a:off x="2239963" y="3257034"/>
            <a:ext cx="4619624" cy="1200329"/>
          </a:xfrm>
          <a:prstGeom prst="rect">
            <a:avLst/>
          </a:prstGeom>
          <a:noFill/>
        </p:spPr>
        <p:txBody>
          <a:bodyPr wrap="square">
            <a:spAutoFit/>
          </a:bodyPr>
          <a:lstStyle/>
          <a:p>
            <a:pPr algn="ctr"/>
            <a:r>
              <a:rPr lang="fr-FR" sz="3600" b="1" dirty="0">
                <a:solidFill>
                  <a:schemeClr val="bg1">
                    <a:lumMod val="50000"/>
                  </a:schemeClr>
                </a:solidFill>
              </a:rPr>
              <a:t>MERCI POUR VOTRE PARTICIPATION</a:t>
            </a:r>
          </a:p>
        </p:txBody>
      </p:sp>
      <p:pic>
        <p:nvPicPr>
          <p:cNvPr id="3" name="Espace réservé pour une image  5">
            <a:extLst>
              <a:ext uri="{FF2B5EF4-FFF2-40B4-BE49-F238E27FC236}">
                <a16:creationId xmlns:a16="http://schemas.microsoft.com/office/drawing/2014/main" id="{D4726A37-2690-0DA7-71E1-8ED71D9C75B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06" r="3106"/>
          <a:stretch>
            <a:fillRect/>
          </a:stretch>
        </p:blipFill>
        <p:spPr>
          <a:xfrm>
            <a:off x="189325" y="6068632"/>
            <a:ext cx="1773238" cy="661987"/>
          </a:xfrm>
        </p:spPr>
      </p:pic>
    </p:spTree>
    <p:extLst>
      <p:ext uri="{BB962C8B-B14F-4D97-AF65-F5344CB8AC3E}">
        <p14:creationId xmlns:p14="http://schemas.microsoft.com/office/powerpoint/2010/main" val="151216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D4403B03-8D87-42C3-DBEA-F3B687BB8E06}"/>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DE989878-10CF-62E7-11F1-B287FF127B02}"/>
              </a:ext>
            </a:extLst>
          </p:cNvPr>
          <p:cNvSpPr/>
          <p:nvPr/>
        </p:nvSpPr>
        <p:spPr>
          <a:xfrm flipV="1">
            <a:off x="408521"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DF94E139-57D2-79B0-564D-57BA780F1066}"/>
              </a:ext>
            </a:extLst>
          </p:cNvPr>
          <p:cNvSpPr txBox="1"/>
          <p:nvPr/>
        </p:nvSpPr>
        <p:spPr>
          <a:xfrm>
            <a:off x="99388" y="1427745"/>
            <a:ext cx="4626076" cy="369332"/>
          </a:xfrm>
          <a:prstGeom prst="rect">
            <a:avLst/>
          </a:prstGeom>
          <a:noFill/>
        </p:spPr>
        <p:txBody>
          <a:bodyPr wrap="square">
            <a:spAutoFit/>
          </a:bodyPr>
          <a:lstStyle/>
          <a:p>
            <a:r>
              <a:rPr lang="fr-FR" b="1" dirty="0">
                <a:solidFill>
                  <a:schemeClr val="bg1">
                    <a:lumMod val="50000"/>
                  </a:schemeClr>
                </a:solidFill>
              </a:rPr>
              <a:t>Panorama 2022 </a:t>
            </a:r>
            <a:r>
              <a:rPr lang="fr-FR" sz="1800" b="1" dirty="0">
                <a:solidFill>
                  <a:schemeClr val="bg1">
                    <a:lumMod val="50000"/>
                  </a:schemeClr>
                </a:solidFill>
              </a:rPr>
              <a:t>ANSSI</a:t>
            </a:r>
          </a:p>
        </p:txBody>
      </p:sp>
      <p:pic>
        <p:nvPicPr>
          <p:cNvPr id="7" name="Image 6">
            <a:extLst>
              <a:ext uri="{FF2B5EF4-FFF2-40B4-BE49-F238E27FC236}">
                <a16:creationId xmlns:a16="http://schemas.microsoft.com/office/drawing/2014/main" id="{AFB0E2C3-D662-8530-1B44-655B29BFF969}"/>
              </a:ext>
            </a:extLst>
          </p:cNvPr>
          <p:cNvPicPr>
            <a:picLocks noChangeAspect="1"/>
          </p:cNvPicPr>
          <p:nvPr/>
        </p:nvPicPr>
        <p:blipFill>
          <a:blip r:embed="rId5"/>
          <a:stretch>
            <a:fillRect/>
          </a:stretch>
        </p:blipFill>
        <p:spPr>
          <a:xfrm>
            <a:off x="257058" y="2060895"/>
            <a:ext cx="5772299" cy="2556000"/>
          </a:xfrm>
          <a:prstGeom prst="rect">
            <a:avLst/>
          </a:prstGeom>
        </p:spPr>
      </p:pic>
      <p:pic>
        <p:nvPicPr>
          <p:cNvPr id="9" name="Image 8">
            <a:extLst>
              <a:ext uri="{FF2B5EF4-FFF2-40B4-BE49-F238E27FC236}">
                <a16:creationId xmlns:a16="http://schemas.microsoft.com/office/drawing/2014/main" id="{7802DF50-6476-C46E-FA88-61B3293F9EBC}"/>
              </a:ext>
            </a:extLst>
          </p:cNvPr>
          <p:cNvPicPr>
            <a:picLocks noChangeAspect="1"/>
          </p:cNvPicPr>
          <p:nvPr/>
        </p:nvPicPr>
        <p:blipFill>
          <a:blip r:embed="rId6"/>
          <a:stretch>
            <a:fillRect/>
          </a:stretch>
        </p:blipFill>
        <p:spPr>
          <a:xfrm>
            <a:off x="6509740" y="3879625"/>
            <a:ext cx="5301371" cy="2520000"/>
          </a:xfrm>
          <a:prstGeom prst="rect">
            <a:avLst/>
          </a:prstGeom>
        </p:spPr>
      </p:pic>
    </p:spTree>
    <p:extLst>
      <p:ext uri="{BB962C8B-B14F-4D97-AF65-F5344CB8AC3E}">
        <p14:creationId xmlns:p14="http://schemas.microsoft.com/office/powerpoint/2010/main" val="89473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4" name="Image 3">
            <a:extLst>
              <a:ext uri="{FF2B5EF4-FFF2-40B4-BE49-F238E27FC236}">
                <a16:creationId xmlns:a16="http://schemas.microsoft.com/office/drawing/2014/main" id="{8D456C41-7C74-B5BC-74B6-2BA401591E00}"/>
              </a:ext>
            </a:extLst>
          </p:cNvPr>
          <p:cNvPicPr>
            <a:picLocks noChangeAspect="1"/>
          </p:cNvPicPr>
          <p:nvPr/>
        </p:nvPicPr>
        <p:blipFill>
          <a:blip r:embed="rId4"/>
          <a:stretch>
            <a:fillRect/>
          </a:stretch>
        </p:blipFill>
        <p:spPr>
          <a:xfrm>
            <a:off x="0" y="0"/>
            <a:ext cx="7200000" cy="938409"/>
          </a:xfrm>
          <a:prstGeom prst="rect">
            <a:avLst/>
          </a:prstGeom>
        </p:spPr>
      </p:pic>
      <p:sp>
        <p:nvSpPr>
          <p:cNvPr id="5" name="Flèche : bas 4">
            <a:extLst>
              <a:ext uri="{FF2B5EF4-FFF2-40B4-BE49-F238E27FC236}">
                <a16:creationId xmlns:a16="http://schemas.microsoft.com/office/drawing/2014/main" id="{0C2E0D79-69EA-3436-77B4-AFCBF638BCFA}"/>
              </a:ext>
            </a:extLst>
          </p:cNvPr>
          <p:cNvSpPr/>
          <p:nvPr/>
        </p:nvSpPr>
        <p:spPr>
          <a:xfrm flipV="1">
            <a:off x="408521"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pSp>
        <p:nvGrpSpPr>
          <p:cNvPr id="33" name="Groupe 32">
            <a:extLst>
              <a:ext uri="{FF2B5EF4-FFF2-40B4-BE49-F238E27FC236}">
                <a16:creationId xmlns:a16="http://schemas.microsoft.com/office/drawing/2014/main" id="{D634000D-59A6-201E-20D6-AAE14CCEB407}"/>
              </a:ext>
            </a:extLst>
          </p:cNvPr>
          <p:cNvGrpSpPr/>
          <p:nvPr/>
        </p:nvGrpSpPr>
        <p:grpSpPr>
          <a:xfrm>
            <a:off x="1631566" y="2015412"/>
            <a:ext cx="8928868" cy="3742082"/>
            <a:chOff x="1261249" y="2015412"/>
            <a:chExt cx="8928868" cy="3742082"/>
          </a:xfrm>
        </p:grpSpPr>
        <p:sp>
          <p:nvSpPr>
            <p:cNvPr id="7" name="Rectangle 6">
              <a:extLst>
                <a:ext uri="{FF2B5EF4-FFF2-40B4-BE49-F238E27FC236}">
                  <a16:creationId xmlns:a16="http://schemas.microsoft.com/office/drawing/2014/main" id="{C2EEEE65-D746-1FA5-675E-2FA0FB9CD989}"/>
                </a:ext>
              </a:extLst>
            </p:cNvPr>
            <p:cNvSpPr/>
            <p:nvPr/>
          </p:nvSpPr>
          <p:spPr>
            <a:xfrm>
              <a:off x="1261249" y="2015412"/>
              <a:ext cx="6631964" cy="3690320"/>
            </a:xfrm>
            <a:prstGeom prst="rect">
              <a:avLst/>
            </a:prstGeom>
            <a:solidFill>
              <a:srgbClr val="FFC000">
                <a:alpha val="9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Rectangle 7">
              <a:extLst>
                <a:ext uri="{FF2B5EF4-FFF2-40B4-BE49-F238E27FC236}">
                  <a16:creationId xmlns:a16="http://schemas.microsoft.com/office/drawing/2014/main" id="{EF49503F-EB0B-0726-34CD-47787783AA49}"/>
                </a:ext>
              </a:extLst>
            </p:cNvPr>
            <p:cNvSpPr/>
            <p:nvPr/>
          </p:nvSpPr>
          <p:spPr>
            <a:xfrm>
              <a:off x="2282180" y="2184726"/>
              <a:ext cx="3986074" cy="13050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Les Missions de votre collectivité</a:t>
              </a:r>
            </a:p>
            <a:p>
              <a:pPr algn="ctr"/>
              <a:r>
                <a:rPr lang="fr-FR" sz="1400" i="1" dirty="0"/>
                <a:t>Etat civil, Election, Cimetière, Comptabilité, Paie, Messagerie électronique, vidéosurveillance</a:t>
              </a:r>
            </a:p>
          </p:txBody>
        </p:sp>
        <p:sp>
          <p:nvSpPr>
            <p:cNvPr id="9" name="Rectangle 8">
              <a:extLst>
                <a:ext uri="{FF2B5EF4-FFF2-40B4-BE49-F238E27FC236}">
                  <a16:creationId xmlns:a16="http://schemas.microsoft.com/office/drawing/2014/main" id="{ACB77E3D-3379-0F4B-4F80-A07C567F2E75}"/>
                </a:ext>
              </a:extLst>
            </p:cNvPr>
            <p:cNvSpPr/>
            <p:nvPr/>
          </p:nvSpPr>
          <p:spPr>
            <a:xfrm>
              <a:off x="1373260" y="4064203"/>
              <a:ext cx="6076765" cy="1510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Composants techniques nécessaires aux missions</a:t>
              </a:r>
            </a:p>
            <a:p>
              <a:pPr algn="ctr"/>
              <a:endParaRPr lang="fr-FR" dirty="0"/>
            </a:p>
            <a:p>
              <a:pPr algn="ctr"/>
              <a:endParaRPr lang="fr-FR" dirty="0"/>
            </a:p>
            <a:p>
              <a:pPr algn="ctr"/>
              <a:endParaRPr lang="fr-FR" dirty="0"/>
            </a:p>
          </p:txBody>
        </p:sp>
        <p:sp>
          <p:nvSpPr>
            <p:cNvPr id="10" name="Rectangle 9">
              <a:extLst>
                <a:ext uri="{FF2B5EF4-FFF2-40B4-BE49-F238E27FC236}">
                  <a16:creationId xmlns:a16="http://schemas.microsoft.com/office/drawing/2014/main" id="{49499785-FD59-E352-5663-6F5BF073E68F}"/>
                </a:ext>
              </a:extLst>
            </p:cNvPr>
            <p:cNvSpPr/>
            <p:nvPr/>
          </p:nvSpPr>
          <p:spPr>
            <a:xfrm>
              <a:off x="1440320" y="4618749"/>
              <a:ext cx="1086945" cy="3814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Logiciels</a:t>
              </a:r>
            </a:p>
            <a:p>
              <a:pPr algn="ctr"/>
              <a:r>
                <a:rPr lang="fr-FR" sz="1200" dirty="0"/>
                <a:t>Métier</a:t>
              </a:r>
            </a:p>
          </p:txBody>
        </p:sp>
        <p:sp>
          <p:nvSpPr>
            <p:cNvPr id="11" name="Rectangle 10">
              <a:extLst>
                <a:ext uri="{FF2B5EF4-FFF2-40B4-BE49-F238E27FC236}">
                  <a16:creationId xmlns:a16="http://schemas.microsoft.com/office/drawing/2014/main" id="{64805D9E-0655-20C9-3636-1F4370606C14}"/>
                </a:ext>
              </a:extLst>
            </p:cNvPr>
            <p:cNvSpPr/>
            <p:nvPr/>
          </p:nvSpPr>
          <p:spPr>
            <a:xfrm>
              <a:off x="2751632" y="4646286"/>
              <a:ext cx="739805" cy="3504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Matériel</a:t>
              </a:r>
            </a:p>
          </p:txBody>
        </p:sp>
        <p:sp>
          <p:nvSpPr>
            <p:cNvPr id="12" name="Rectangle 11">
              <a:extLst>
                <a:ext uri="{FF2B5EF4-FFF2-40B4-BE49-F238E27FC236}">
                  <a16:creationId xmlns:a16="http://schemas.microsoft.com/office/drawing/2014/main" id="{82239CD4-F9C7-DDF0-4A4D-D872505D1003}"/>
                </a:ext>
              </a:extLst>
            </p:cNvPr>
            <p:cNvSpPr/>
            <p:nvPr/>
          </p:nvSpPr>
          <p:spPr>
            <a:xfrm>
              <a:off x="3946077" y="5018307"/>
              <a:ext cx="872971" cy="2914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Téléphone</a:t>
              </a:r>
            </a:p>
          </p:txBody>
        </p:sp>
        <p:sp>
          <p:nvSpPr>
            <p:cNvPr id="13" name="Rectangle 12">
              <a:extLst>
                <a:ext uri="{FF2B5EF4-FFF2-40B4-BE49-F238E27FC236}">
                  <a16:creationId xmlns:a16="http://schemas.microsoft.com/office/drawing/2014/main" id="{A2BB60D7-7826-7B9F-9AA2-2C3B825DAD91}"/>
                </a:ext>
              </a:extLst>
            </p:cNvPr>
            <p:cNvSpPr/>
            <p:nvPr/>
          </p:nvSpPr>
          <p:spPr>
            <a:xfrm>
              <a:off x="3962871" y="4618749"/>
              <a:ext cx="859654" cy="2796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Personnel</a:t>
              </a:r>
            </a:p>
          </p:txBody>
        </p:sp>
        <p:sp>
          <p:nvSpPr>
            <p:cNvPr id="14" name="Rectangle 13">
              <a:extLst>
                <a:ext uri="{FF2B5EF4-FFF2-40B4-BE49-F238E27FC236}">
                  <a16:creationId xmlns:a16="http://schemas.microsoft.com/office/drawing/2014/main" id="{334B302B-6B33-E2F1-EDAE-03961ADEF4B2}"/>
                </a:ext>
              </a:extLst>
            </p:cNvPr>
            <p:cNvSpPr/>
            <p:nvPr/>
          </p:nvSpPr>
          <p:spPr>
            <a:xfrm>
              <a:off x="6866853" y="4346868"/>
              <a:ext cx="2075093" cy="4505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Réseau/Canal</a:t>
              </a:r>
            </a:p>
            <a:p>
              <a:pPr algn="ctr"/>
              <a:r>
                <a:rPr lang="fr-FR" sz="1200" dirty="0"/>
                <a:t>informatique</a:t>
              </a:r>
            </a:p>
          </p:txBody>
        </p:sp>
        <p:sp>
          <p:nvSpPr>
            <p:cNvPr id="15" name="Rectangle 14">
              <a:extLst>
                <a:ext uri="{FF2B5EF4-FFF2-40B4-BE49-F238E27FC236}">
                  <a16:creationId xmlns:a16="http://schemas.microsoft.com/office/drawing/2014/main" id="{4C60BFEC-DC06-9761-A1D8-60E21D7BADA9}"/>
                </a:ext>
              </a:extLst>
            </p:cNvPr>
            <p:cNvSpPr/>
            <p:nvPr/>
          </p:nvSpPr>
          <p:spPr>
            <a:xfrm>
              <a:off x="6879451" y="4919408"/>
              <a:ext cx="2057237" cy="4550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Réseau/Canal</a:t>
              </a:r>
            </a:p>
            <a:p>
              <a:pPr algn="ctr"/>
              <a:r>
                <a:rPr lang="fr-FR" sz="1200" dirty="0"/>
                <a:t>Téléphonique</a:t>
              </a:r>
            </a:p>
          </p:txBody>
        </p:sp>
        <p:sp>
          <p:nvSpPr>
            <p:cNvPr id="16" name="Rectangle 15">
              <a:extLst>
                <a:ext uri="{FF2B5EF4-FFF2-40B4-BE49-F238E27FC236}">
                  <a16:creationId xmlns:a16="http://schemas.microsoft.com/office/drawing/2014/main" id="{3364A905-5967-0807-479C-6D15520661AC}"/>
                </a:ext>
              </a:extLst>
            </p:cNvPr>
            <p:cNvSpPr/>
            <p:nvPr/>
          </p:nvSpPr>
          <p:spPr>
            <a:xfrm>
              <a:off x="1456705" y="5071776"/>
              <a:ext cx="993496" cy="4082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Logiciels</a:t>
              </a:r>
            </a:p>
            <a:p>
              <a:pPr algn="ctr"/>
              <a:r>
                <a:rPr lang="fr-FR" sz="1200" dirty="0"/>
                <a:t>Bureautique</a:t>
              </a:r>
            </a:p>
          </p:txBody>
        </p:sp>
        <p:sp>
          <p:nvSpPr>
            <p:cNvPr id="17" name="Rectangle 16">
              <a:extLst>
                <a:ext uri="{FF2B5EF4-FFF2-40B4-BE49-F238E27FC236}">
                  <a16:creationId xmlns:a16="http://schemas.microsoft.com/office/drawing/2014/main" id="{E33286BE-6AAF-FFF1-6EB7-F806EE6A20B8}"/>
                </a:ext>
              </a:extLst>
            </p:cNvPr>
            <p:cNvSpPr/>
            <p:nvPr/>
          </p:nvSpPr>
          <p:spPr>
            <a:xfrm>
              <a:off x="2557904" y="5188520"/>
              <a:ext cx="1200034" cy="2914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Poste de travail</a:t>
              </a:r>
            </a:p>
          </p:txBody>
        </p:sp>
        <p:cxnSp>
          <p:nvCxnSpPr>
            <p:cNvPr id="18" name="Connecteur droit avec flèche 17">
              <a:extLst>
                <a:ext uri="{FF2B5EF4-FFF2-40B4-BE49-F238E27FC236}">
                  <a16:creationId xmlns:a16="http://schemas.microsoft.com/office/drawing/2014/main" id="{1FEA2D74-ED55-F4D7-CFDE-A57B4444DB36}"/>
                </a:ext>
              </a:extLst>
            </p:cNvPr>
            <p:cNvCxnSpPr>
              <a:cxnSpLocks/>
            </p:cNvCxnSpPr>
            <p:nvPr/>
          </p:nvCxnSpPr>
          <p:spPr>
            <a:xfrm>
              <a:off x="2905195" y="3489743"/>
              <a:ext cx="0" cy="596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5D565BDA-CECC-7225-E0E0-C78EC3E82201}"/>
                </a:ext>
              </a:extLst>
            </p:cNvPr>
            <p:cNvCxnSpPr>
              <a:cxnSpLocks/>
            </p:cNvCxnSpPr>
            <p:nvPr/>
          </p:nvCxnSpPr>
          <p:spPr>
            <a:xfrm>
              <a:off x="4007506" y="3489743"/>
              <a:ext cx="0" cy="596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AFF1477-1DF1-167D-B4DF-60AC29858FAE}"/>
                </a:ext>
              </a:extLst>
            </p:cNvPr>
            <p:cNvCxnSpPr>
              <a:cxnSpLocks/>
            </p:cNvCxnSpPr>
            <p:nvPr/>
          </p:nvCxnSpPr>
          <p:spPr>
            <a:xfrm>
              <a:off x="4932193" y="3489743"/>
              <a:ext cx="0" cy="596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9775AAD6-3AAD-4E70-01FA-45A7D04351E7}"/>
                </a:ext>
              </a:extLst>
            </p:cNvPr>
            <p:cNvCxnSpPr>
              <a:cxnSpLocks/>
            </p:cNvCxnSpPr>
            <p:nvPr/>
          </p:nvCxnSpPr>
          <p:spPr>
            <a:xfrm>
              <a:off x="6097451" y="3496311"/>
              <a:ext cx="0" cy="596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2" name="Groupe 21">
              <a:extLst>
                <a:ext uri="{FF2B5EF4-FFF2-40B4-BE49-F238E27FC236}">
                  <a16:creationId xmlns:a16="http://schemas.microsoft.com/office/drawing/2014/main" id="{79F85470-87CD-5F76-E782-0FD01F8E7A27}"/>
                </a:ext>
              </a:extLst>
            </p:cNvPr>
            <p:cNvGrpSpPr/>
            <p:nvPr/>
          </p:nvGrpSpPr>
          <p:grpSpPr>
            <a:xfrm>
              <a:off x="8470956" y="2428055"/>
              <a:ext cx="1719161" cy="3329439"/>
              <a:chOff x="7605942" y="3444223"/>
              <a:chExt cx="1828800" cy="3329439"/>
            </a:xfrm>
          </p:grpSpPr>
          <p:sp>
            <p:nvSpPr>
              <p:cNvPr id="23" name="Rectangle 22">
                <a:extLst>
                  <a:ext uri="{FF2B5EF4-FFF2-40B4-BE49-F238E27FC236}">
                    <a16:creationId xmlns:a16="http://schemas.microsoft.com/office/drawing/2014/main" id="{86A11761-DBB0-DB9C-FE15-F34EB411F591}"/>
                  </a:ext>
                </a:extLst>
              </p:cNvPr>
              <p:cNvSpPr/>
              <p:nvPr/>
            </p:nvSpPr>
            <p:spPr>
              <a:xfrm>
                <a:off x="7605942" y="3444223"/>
                <a:ext cx="1828800" cy="3329439"/>
              </a:xfrm>
              <a:prstGeom prst="rect">
                <a:avLst/>
              </a:prstGeom>
              <a:solidFill>
                <a:srgbClr val="FFC000">
                  <a:alpha val="9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24" name="Rectangle 23">
                <a:extLst>
                  <a:ext uri="{FF2B5EF4-FFF2-40B4-BE49-F238E27FC236}">
                    <a16:creationId xmlns:a16="http://schemas.microsoft.com/office/drawing/2014/main" id="{63EF34FD-7718-BF7B-3ECF-08BF2DD9185E}"/>
                  </a:ext>
                </a:extLst>
              </p:cNvPr>
              <p:cNvSpPr/>
              <p:nvPr/>
            </p:nvSpPr>
            <p:spPr>
              <a:xfrm>
                <a:off x="7838617" y="5927092"/>
                <a:ext cx="1291030" cy="7610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Fournisseurs de services</a:t>
                </a:r>
              </a:p>
              <a:p>
                <a:pPr algn="ctr"/>
                <a:r>
                  <a:rPr lang="fr-FR" sz="1200" dirty="0"/>
                  <a:t>informatiques</a:t>
                </a:r>
              </a:p>
            </p:txBody>
          </p:sp>
          <p:sp>
            <p:nvSpPr>
              <p:cNvPr id="25" name="Rectangle 24">
                <a:extLst>
                  <a:ext uri="{FF2B5EF4-FFF2-40B4-BE49-F238E27FC236}">
                    <a16:creationId xmlns:a16="http://schemas.microsoft.com/office/drawing/2014/main" id="{8736B6FD-688D-0455-1F67-CE2E3144DE5F}"/>
                  </a:ext>
                </a:extLst>
              </p:cNvPr>
              <p:cNvSpPr/>
              <p:nvPr/>
            </p:nvSpPr>
            <p:spPr>
              <a:xfrm>
                <a:off x="7812484" y="4541000"/>
                <a:ext cx="1291030" cy="403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solidFill>
                      <a:schemeClr val="dk1"/>
                    </a:solidFill>
                  </a:rPr>
                  <a:t>Hébergeurs de données</a:t>
                </a:r>
              </a:p>
            </p:txBody>
          </p:sp>
          <p:sp>
            <p:nvSpPr>
              <p:cNvPr id="26" name="Rectangle 25">
                <a:extLst>
                  <a:ext uri="{FF2B5EF4-FFF2-40B4-BE49-F238E27FC236}">
                    <a16:creationId xmlns:a16="http://schemas.microsoft.com/office/drawing/2014/main" id="{BD00EFD5-5197-C119-17CA-000D7E55D16B}"/>
                  </a:ext>
                </a:extLst>
              </p:cNvPr>
              <p:cNvSpPr/>
              <p:nvPr/>
            </p:nvSpPr>
            <p:spPr>
              <a:xfrm>
                <a:off x="7792173" y="4078816"/>
                <a:ext cx="1291030" cy="403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Autorités administratives</a:t>
                </a:r>
                <a:endParaRPr lang="fr-FR" sz="1200" dirty="0">
                  <a:solidFill>
                    <a:schemeClr val="dk1"/>
                  </a:solidFill>
                </a:endParaRPr>
              </a:p>
            </p:txBody>
          </p:sp>
          <p:sp>
            <p:nvSpPr>
              <p:cNvPr id="27" name="Rectangle 26">
                <a:extLst>
                  <a:ext uri="{FF2B5EF4-FFF2-40B4-BE49-F238E27FC236}">
                    <a16:creationId xmlns:a16="http://schemas.microsoft.com/office/drawing/2014/main" id="{C55992C4-919E-F94F-59D6-7F323610DF75}"/>
                  </a:ext>
                </a:extLst>
              </p:cNvPr>
              <p:cNvSpPr/>
              <p:nvPr/>
            </p:nvSpPr>
            <p:spPr>
              <a:xfrm>
                <a:off x="7838617" y="5458959"/>
                <a:ext cx="1291030" cy="403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solidFill>
                      <a:schemeClr val="dk1"/>
                    </a:solidFill>
                  </a:rPr>
                  <a:t>Opérateurs de  </a:t>
                </a:r>
                <a:r>
                  <a:rPr lang="fr-FR" sz="1200" dirty="0"/>
                  <a:t>Telecom</a:t>
                </a:r>
                <a:endParaRPr lang="fr-FR" sz="1200" dirty="0">
                  <a:solidFill>
                    <a:schemeClr val="dk1"/>
                  </a:solidFill>
                </a:endParaRPr>
              </a:p>
            </p:txBody>
          </p:sp>
          <p:sp>
            <p:nvSpPr>
              <p:cNvPr id="28" name="Rectangle 27">
                <a:extLst>
                  <a:ext uri="{FF2B5EF4-FFF2-40B4-BE49-F238E27FC236}">
                    <a16:creationId xmlns:a16="http://schemas.microsoft.com/office/drawing/2014/main" id="{84C002F0-30E3-19BF-FDD5-737810E8F9E8}"/>
                  </a:ext>
                </a:extLst>
              </p:cNvPr>
              <p:cNvSpPr/>
              <p:nvPr/>
            </p:nvSpPr>
            <p:spPr>
              <a:xfrm>
                <a:off x="7823917" y="5000520"/>
                <a:ext cx="1291030" cy="403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Citoyens internautes</a:t>
                </a:r>
                <a:endParaRPr lang="fr-FR" sz="1200" dirty="0">
                  <a:solidFill>
                    <a:schemeClr val="dk1"/>
                  </a:solidFill>
                </a:endParaRPr>
              </a:p>
            </p:txBody>
          </p:sp>
          <p:sp>
            <p:nvSpPr>
              <p:cNvPr id="29" name="Rectangle 28">
                <a:extLst>
                  <a:ext uri="{FF2B5EF4-FFF2-40B4-BE49-F238E27FC236}">
                    <a16:creationId xmlns:a16="http://schemas.microsoft.com/office/drawing/2014/main" id="{C1E62DE5-2A7C-CC12-9161-1627D0235E00}"/>
                  </a:ext>
                </a:extLst>
              </p:cNvPr>
              <p:cNvSpPr/>
              <p:nvPr/>
            </p:nvSpPr>
            <p:spPr>
              <a:xfrm>
                <a:off x="7903235" y="3508947"/>
                <a:ext cx="1132395" cy="4036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Ecosystème d’information</a:t>
                </a:r>
              </a:p>
            </p:txBody>
          </p:sp>
        </p:grpSp>
        <p:sp>
          <p:nvSpPr>
            <p:cNvPr id="30" name="Rectangle 29">
              <a:extLst>
                <a:ext uri="{FF2B5EF4-FFF2-40B4-BE49-F238E27FC236}">
                  <a16:creationId xmlns:a16="http://schemas.microsoft.com/office/drawing/2014/main" id="{A1490554-B01A-6FEE-B711-5F7CA9592821}"/>
                </a:ext>
              </a:extLst>
            </p:cNvPr>
            <p:cNvSpPr/>
            <p:nvPr/>
          </p:nvSpPr>
          <p:spPr>
            <a:xfrm>
              <a:off x="6449691" y="2184726"/>
              <a:ext cx="1132395" cy="4505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Système d’information</a:t>
              </a:r>
            </a:p>
          </p:txBody>
        </p:sp>
        <p:sp>
          <p:nvSpPr>
            <p:cNvPr id="31" name="Rectangle 30">
              <a:extLst>
                <a:ext uri="{FF2B5EF4-FFF2-40B4-BE49-F238E27FC236}">
                  <a16:creationId xmlns:a16="http://schemas.microsoft.com/office/drawing/2014/main" id="{332857B0-C71B-D50C-BCDC-76E5BB6EB3B8}"/>
                </a:ext>
              </a:extLst>
            </p:cNvPr>
            <p:cNvSpPr/>
            <p:nvPr/>
          </p:nvSpPr>
          <p:spPr>
            <a:xfrm>
              <a:off x="5453722" y="4588492"/>
              <a:ext cx="993496" cy="4082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a:t>Données de gestion</a:t>
              </a:r>
            </a:p>
          </p:txBody>
        </p:sp>
        <p:sp>
          <p:nvSpPr>
            <p:cNvPr id="32" name="Rectangle 31">
              <a:extLst>
                <a:ext uri="{FF2B5EF4-FFF2-40B4-BE49-F238E27FC236}">
                  <a16:creationId xmlns:a16="http://schemas.microsoft.com/office/drawing/2014/main" id="{02FE8FA0-CD43-9711-D070-6B9100C68BE6}"/>
                </a:ext>
              </a:extLst>
            </p:cNvPr>
            <p:cNvSpPr/>
            <p:nvPr/>
          </p:nvSpPr>
          <p:spPr>
            <a:xfrm>
              <a:off x="5062209" y="5062923"/>
              <a:ext cx="993496" cy="4082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a:t>Données personnelles</a:t>
              </a:r>
            </a:p>
          </p:txBody>
        </p:sp>
      </p:grpSp>
    </p:spTree>
    <p:extLst>
      <p:ext uri="{BB962C8B-B14F-4D97-AF65-F5344CB8AC3E}">
        <p14:creationId xmlns:p14="http://schemas.microsoft.com/office/powerpoint/2010/main" val="363705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BB236A5C-64DF-1DC4-B74E-11C546F64CA7}"/>
              </a:ext>
            </a:extLst>
          </p:cNvPr>
          <p:cNvPicPr>
            <a:picLocks noChangeAspect="1"/>
          </p:cNvPicPr>
          <p:nvPr/>
        </p:nvPicPr>
        <p:blipFill>
          <a:blip r:embed="rId4"/>
          <a:stretch>
            <a:fillRect/>
          </a:stretch>
        </p:blipFill>
        <p:spPr>
          <a:xfrm>
            <a:off x="1707259" y="1475199"/>
            <a:ext cx="6972872" cy="3004632"/>
          </a:xfrm>
          <a:prstGeom prst="rect">
            <a:avLst/>
          </a:prstGeom>
        </p:spPr>
      </p:pic>
      <p:sp>
        <p:nvSpPr>
          <p:cNvPr id="3" name="Flèche : gauche 2">
            <a:extLst>
              <a:ext uri="{FF2B5EF4-FFF2-40B4-BE49-F238E27FC236}">
                <a16:creationId xmlns:a16="http://schemas.microsoft.com/office/drawing/2014/main" id="{A9F2B78F-21AC-B3E8-6B87-AEBBF862183B}"/>
              </a:ext>
            </a:extLst>
          </p:cNvPr>
          <p:cNvSpPr/>
          <p:nvPr/>
        </p:nvSpPr>
        <p:spPr>
          <a:xfrm>
            <a:off x="5859634" y="2683019"/>
            <a:ext cx="3373425" cy="1263212"/>
          </a:xfrm>
          <a:prstGeom prst="leftArrow">
            <a:avLst/>
          </a:prstGeom>
          <a:solidFill>
            <a:schemeClr val="tx1">
              <a:alpha val="1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Scénario d’attaque  </a:t>
            </a:r>
          </a:p>
        </p:txBody>
      </p:sp>
      <p:sp>
        <p:nvSpPr>
          <p:cNvPr id="4" name="Éclair 3">
            <a:extLst>
              <a:ext uri="{FF2B5EF4-FFF2-40B4-BE49-F238E27FC236}">
                <a16:creationId xmlns:a16="http://schemas.microsoft.com/office/drawing/2014/main" id="{F69E6279-EB3E-3857-B83D-09E5B5F4DD88}"/>
              </a:ext>
            </a:extLst>
          </p:cNvPr>
          <p:cNvSpPr/>
          <p:nvPr/>
        </p:nvSpPr>
        <p:spPr>
          <a:xfrm>
            <a:off x="7400223" y="2593618"/>
            <a:ext cx="979714" cy="1565563"/>
          </a:xfrm>
          <a:prstGeom prst="lightningBol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4A95406C-56F6-A8C2-DA9C-92A958DD597D}"/>
              </a:ext>
            </a:extLst>
          </p:cNvPr>
          <p:cNvGrpSpPr/>
          <p:nvPr/>
        </p:nvGrpSpPr>
        <p:grpSpPr>
          <a:xfrm>
            <a:off x="9351046" y="2053372"/>
            <a:ext cx="1228896" cy="1427490"/>
            <a:chOff x="7838439" y="2888754"/>
            <a:chExt cx="1228896" cy="1427490"/>
          </a:xfrm>
        </p:grpSpPr>
        <p:pic>
          <p:nvPicPr>
            <p:cNvPr id="7" name="Image 6">
              <a:extLst>
                <a:ext uri="{FF2B5EF4-FFF2-40B4-BE49-F238E27FC236}">
                  <a16:creationId xmlns:a16="http://schemas.microsoft.com/office/drawing/2014/main" id="{C9644BB4-8B0C-3B88-387A-57626E64FD1F}"/>
                </a:ext>
              </a:extLst>
            </p:cNvPr>
            <p:cNvPicPr>
              <a:picLocks noChangeAspect="1"/>
            </p:cNvPicPr>
            <p:nvPr/>
          </p:nvPicPr>
          <p:blipFill>
            <a:blip r:embed="rId5"/>
            <a:stretch>
              <a:fillRect/>
            </a:stretch>
          </p:blipFill>
          <p:spPr>
            <a:xfrm>
              <a:off x="7838439" y="3535085"/>
              <a:ext cx="1228896" cy="781159"/>
            </a:xfrm>
            <a:prstGeom prst="rect">
              <a:avLst/>
            </a:prstGeom>
          </p:spPr>
        </p:pic>
        <p:sp>
          <p:nvSpPr>
            <p:cNvPr id="8" name="ZoneTexte 7">
              <a:extLst>
                <a:ext uri="{FF2B5EF4-FFF2-40B4-BE49-F238E27FC236}">
                  <a16:creationId xmlns:a16="http://schemas.microsoft.com/office/drawing/2014/main" id="{47C57D4B-FC20-62C9-F641-6DCBBD182C01}"/>
                </a:ext>
              </a:extLst>
            </p:cNvPr>
            <p:cNvSpPr txBox="1"/>
            <p:nvPr/>
          </p:nvSpPr>
          <p:spPr>
            <a:xfrm>
              <a:off x="7838439" y="2888754"/>
              <a:ext cx="1228896" cy="646331"/>
            </a:xfrm>
            <a:prstGeom prst="rect">
              <a:avLst/>
            </a:prstGeom>
            <a:solidFill>
              <a:srgbClr val="FFDBDB"/>
            </a:solidFill>
          </p:spPr>
          <p:txBody>
            <a:bodyPr wrap="square" rtlCol="0">
              <a:spAutoFit/>
            </a:bodyPr>
            <a:lstStyle/>
            <a:p>
              <a:pPr algn="ctr"/>
              <a:r>
                <a:rPr lang="fr-FR" b="1" dirty="0"/>
                <a:t>Dangers</a:t>
              </a:r>
            </a:p>
            <a:p>
              <a:pPr algn="ctr"/>
              <a:r>
                <a:rPr lang="fr-FR" b="1" dirty="0"/>
                <a:t>Cyber</a:t>
              </a:r>
            </a:p>
          </p:txBody>
        </p:sp>
      </p:grpSp>
      <p:sp>
        <p:nvSpPr>
          <p:cNvPr id="9" name="Flèche : droite 8">
            <a:extLst>
              <a:ext uri="{FF2B5EF4-FFF2-40B4-BE49-F238E27FC236}">
                <a16:creationId xmlns:a16="http://schemas.microsoft.com/office/drawing/2014/main" id="{233533DC-810E-28C7-AE5C-F442A06441CF}"/>
              </a:ext>
            </a:extLst>
          </p:cNvPr>
          <p:cNvSpPr/>
          <p:nvPr/>
        </p:nvSpPr>
        <p:spPr>
          <a:xfrm>
            <a:off x="6495154" y="1970391"/>
            <a:ext cx="2789853" cy="488286"/>
          </a:xfrm>
          <a:prstGeom prst="rightArrow">
            <a:avLst/>
          </a:prstGeom>
          <a:solidFill>
            <a:schemeClr val="tx1">
              <a:alpha val="1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Perception du danger cyber</a:t>
            </a:r>
          </a:p>
        </p:txBody>
      </p:sp>
      <p:pic>
        <p:nvPicPr>
          <p:cNvPr id="10" name="Image 9">
            <a:extLst>
              <a:ext uri="{FF2B5EF4-FFF2-40B4-BE49-F238E27FC236}">
                <a16:creationId xmlns:a16="http://schemas.microsoft.com/office/drawing/2014/main" id="{5002DC20-13DD-D836-AB4F-3CDD3C970BDE}"/>
              </a:ext>
            </a:extLst>
          </p:cNvPr>
          <p:cNvPicPr>
            <a:picLocks noChangeAspect="1"/>
          </p:cNvPicPr>
          <p:nvPr/>
        </p:nvPicPr>
        <p:blipFill>
          <a:blip r:embed="rId6"/>
          <a:stretch>
            <a:fillRect/>
          </a:stretch>
        </p:blipFill>
        <p:spPr>
          <a:xfrm>
            <a:off x="0" y="0"/>
            <a:ext cx="7200000" cy="938409"/>
          </a:xfrm>
          <a:prstGeom prst="rect">
            <a:avLst/>
          </a:prstGeom>
        </p:spPr>
      </p:pic>
      <p:sp>
        <p:nvSpPr>
          <p:cNvPr id="11" name="Flèche : bas 10">
            <a:extLst>
              <a:ext uri="{FF2B5EF4-FFF2-40B4-BE49-F238E27FC236}">
                <a16:creationId xmlns:a16="http://schemas.microsoft.com/office/drawing/2014/main" id="{69806E36-E423-B2E1-2371-A5982017144E}"/>
              </a:ext>
            </a:extLst>
          </p:cNvPr>
          <p:cNvSpPr/>
          <p:nvPr/>
        </p:nvSpPr>
        <p:spPr>
          <a:xfrm flipV="1">
            <a:off x="142124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856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10" name="Image 9">
            <a:extLst>
              <a:ext uri="{FF2B5EF4-FFF2-40B4-BE49-F238E27FC236}">
                <a16:creationId xmlns:a16="http://schemas.microsoft.com/office/drawing/2014/main" id="{5002DC20-13DD-D836-AB4F-3CDD3C970BDE}"/>
              </a:ext>
            </a:extLst>
          </p:cNvPr>
          <p:cNvPicPr>
            <a:picLocks noChangeAspect="1"/>
          </p:cNvPicPr>
          <p:nvPr/>
        </p:nvPicPr>
        <p:blipFill>
          <a:blip r:embed="rId4"/>
          <a:stretch>
            <a:fillRect/>
          </a:stretch>
        </p:blipFill>
        <p:spPr>
          <a:xfrm>
            <a:off x="0" y="0"/>
            <a:ext cx="7200000" cy="938409"/>
          </a:xfrm>
          <a:prstGeom prst="rect">
            <a:avLst/>
          </a:prstGeom>
        </p:spPr>
      </p:pic>
      <p:sp>
        <p:nvSpPr>
          <p:cNvPr id="11" name="Flèche : bas 10">
            <a:extLst>
              <a:ext uri="{FF2B5EF4-FFF2-40B4-BE49-F238E27FC236}">
                <a16:creationId xmlns:a16="http://schemas.microsoft.com/office/drawing/2014/main" id="{69806E36-E423-B2E1-2371-A5982017144E}"/>
              </a:ext>
            </a:extLst>
          </p:cNvPr>
          <p:cNvSpPr/>
          <p:nvPr/>
        </p:nvSpPr>
        <p:spPr>
          <a:xfrm flipV="1">
            <a:off x="142124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B2C8D0F3-8AE7-651A-5D62-363334579428}"/>
              </a:ext>
            </a:extLst>
          </p:cNvPr>
          <p:cNvPicPr>
            <a:picLocks noChangeAspect="1"/>
          </p:cNvPicPr>
          <p:nvPr/>
        </p:nvPicPr>
        <p:blipFill>
          <a:blip r:embed="rId5"/>
          <a:stretch>
            <a:fillRect/>
          </a:stretch>
        </p:blipFill>
        <p:spPr>
          <a:xfrm>
            <a:off x="189325" y="1987720"/>
            <a:ext cx="2705478" cy="3362794"/>
          </a:xfrm>
          <a:prstGeom prst="rect">
            <a:avLst/>
          </a:prstGeom>
        </p:spPr>
      </p:pic>
      <p:sp>
        <p:nvSpPr>
          <p:cNvPr id="15" name="ZoneTexte 14">
            <a:extLst>
              <a:ext uri="{FF2B5EF4-FFF2-40B4-BE49-F238E27FC236}">
                <a16:creationId xmlns:a16="http://schemas.microsoft.com/office/drawing/2014/main" id="{AB21CD57-180D-AD02-6186-F8B02466E35C}"/>
              </a:ext>
            </a:extLst>
          </p:cNvPr>
          <p:cNvSpPr txBox="1"/>
          <p:nvPr/>
        </p:nvSpPr>
        <p:spPr>
          <a:xfrm>
            <a:off x="0" y="1471861"/>
            <a:ext cx="6096000" cy="369332"/>
          </a:xfrm>
          <a:prstGeom prst="rect">
            <a:avLst/>
          </a:prstGeom>
          <a:noFill/>
        </p:spPr>
        <p:txBody>
          <a:bodyPr wrap="square">
            <a:spAutoFit/>
          </a:bodyPr>
          <a:lstStyle/>
          <a:p>
            <a:r>
              <a:rPr lang="fr-FR" b="1" dirty="0"/>
              <a:t>https://madis-cyber.soluris.fr/login</a:t>
            </a:r>
          </a:p>
        </p:txBody>
      </p:sp>
      <p:pic>
        <p:nvPicPr>
          <p:cNvPr id="17" name="Image 16">
            <a:extLst>
              <a:ext uri="{FF2B5EF4-FFF2-40B4-BE49-F238E27FC236}">
                <a16:creationId xmlns:a16="http://schemas.microsoft.com/office/drawing/2014/main" id="{44E5D679-48F9-9AAC-B391-FA5CD3D371CC}"/>
              </a:ext>
            </a:extLst>
          </p:cNvPr>
          <p:cNvPicPr>
            <a:picLocks noChangeAspect="1"/>
          </p:cNvPicPr>
          <p:nvPr/>
        </p:nvPicPr>
        <p:blipFill>
          <a:blip r:embed="rId6"/>
          <a:stretch>
            <a:fillRect/>
          </a:stretch>
        </p:blipFill>
        <p:spPr>
          <a:xfrm>
            <a:off x="3705342" y="1692152"/>
            <a:ext cx="8297333" cy="4790873"/>
          </a:xfrm>
          <a:prstGeom prst="rect">
            <a:avLst/>
          </a:prstGeom>
        </p:spPr>
      </p:pic>
      <p:sp>
        <p:nvSpPr>
          <p:cNvPr id="18" name="Flèche : droite 17">
            <a:extLst>
              <a:ext uri="{FF2B5EF4-FFF2-40B4-BE49-F238E27FC236}">
                <a16:creationId xmlns:a16="http://schemas.microsoft.com/office/drawing/2014/main" id="{9A0729ED-91DF-7A41-3E67-A3D7EE0FFC41}"/>
              </a:ext>
            </a:extLst>
          </p:cNvPr>
          <p:cNvSpPr/>
          <p:nvPr/>
        </p:nvSpPr>
        <p:spPr>
          <a:xfrm>
            <a:off x="3036711" y="3318854"/>
            <a:ext cx="508000" cy="553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896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10" name="Image 9">
            <a:extLst>
              <a:ext uri="{FF2B5EF4-FFF2-40B4-BE49-F238E27FC236}">
                <a16:creationId xmlns:a16="http://schemas.microsoft.com/office/drawing/2014/main" id="{5002DC20-13DD-D836-AB4F-3CDD3C970BDE}"/>
              </a:ext>
            </a:extLst>
          </p:cNvPr>
          <p:cNvPicPr>
            <a:picLocks noChangeAspect="1"/>
          </p:cNvPicPr>
          <p:nvPr/>
        </p:nvPicPr>
        <p:blipFill>
          <a:blip r:embed="rId4"/>
          <a:stretch>
            <a:fillRect/>
          </a:stretch>
        </p:blipFill>
        <p:spPr>
          <a:xfrm>
            <a:off x="0" y="0"/>
            <a:ext cx="7200000" cy="938409"/>
          </a:xfrm>
          <a:prstGeom prst="rect">
            <a:avLst/>
          </a:prstGeom>
        </p:spPr>
      </p:pic>
      <p:sp>
        <p:nvSpPr>
          <p:cNvPr id="11" name="Flèche : bas 10">
            <a:extLst>
              <a:ext uri="{FF2B5EF4-FFF2-40B4-BE49-F238E27FC236}">
                <a16:creationId xmlns:a16="http://schemas.microsoft.com/office/drawing/2014/main" id="{69806E36-E423-B2E1-2371-A5982017144E}"/>
              </a:ext>
            </a:extLst>
          </p:cNvPr>
          <p:cNvSpPr/>
          <p:nvPr/>
        </p:nvSpPr>
        <p:spPr>
          <a:xfrm flipV="1">
            <a:off x="142124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E1E6EEEC-FD56-0182-DA6B-AF1E4EAC5126}"/>
              </a:ext>
            </a:extLst>
          </p:cNvPr>
          <p:cNvPicPr>
            <a:picLocks noChangeAspect="1"/>
          </p:cNvPicPr>
          <p:nvPr/>
        </p:nvPicPr>
        <p:blipFill>
          <a:blip r:embed="rId5"/>
          <a:stretch>
            <a:fillRect/>
          </a:stretch>
        </p:blipFill>
        <p:spPr>
          <a:xfrm>
            <a:off x="1962563" y="1327887"/>
            <a:ext cx="7837534" cy="4558279"/>
          </a:xfrm>
          <a:prstGeom prst="rect">
            <a:avLst/>
          </a:prstGeom>
        </p:spPr>
      </p:pic>
    </p:spTree>
    <p:extLst>
      <p:ext uri="{BB962C8B-B14F-4D97-AF65-F5344CB8AC3E}">
        <p14:creationId xmlns:p14="http://schemas.microsoft.com/office/powerpoint/2010/main" val="213798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10" name="Image 9">
            <a:extLst>
              <a:ext uri="{FF2B5EF4-FFF2-40B4-BE49-F238E27FC236}">
                <a16:creationId xmlns:a16="http://schemas.microsoft.com/office/drawing/2014/main" id="{5002DC20-13DD-D836-AB4F-3CDD3C970BDE}"/>
              </a:ext>
            </a:extLst>
          </p:cNvPr>
          <p:cNvPicPr>
            <a:picLocks noChangeAspect="1"/>
          </p:cNvPicPr>
          <p:nvPr/>
        </p:nvPicPr>
        <p:blipFill>
          <a:blip r:embed="rId4"/>
          <a:stretch>
            <a:fillRect/>
          </a:stretch>
        </p:blipFill>
        <p:spPr>
          <a:xfrm>
            <a:off x="0" y="0"/>
            <a:ext cx="7200000" cy="938409"/>
          </a:xfrm>
          <a:prstGeom prst="rect">
            <a:avLst/>
          </a:prstGeom>
        </p:spPr>
      </p:pic>
      <p:sp>
        <p:nvSpPr>
          <p:cNvPr id="11" name="Flèche : bas 10">
            <a:extLst>
              <a:ext uri="{FF2B5EF4-FFF2-40B4-BE49-F238E27FC236}">
                <a16:creationId xmlns:a16="http://schemas.microsoft.com/office/drawing/2014/main" id="{69806E36-E423-B2E1-2371-A5982017144E}"/>
              </a:ext>
            </a:extLst>
          </p:cNvPr>
          <p:cNvSpPr/>
          <p:nvPr/>
        </p:nvSpPr>
        <p:spPr>
          <a:xfrm flipV="1">
            <a:off x="142124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A8D1685-136E-6491-0ECF-2F31665D8F54}"/>
              </a:ext>
            </a:extLst>
          </p:cNvPr>
          <p:cNvPicPr>
            <a:picLocks noChangeAspect="1"/>
          </p:cNvPicPr>
          <p:nvPr/>
        </p:nvPicPr>
        <p:blipFill>
          <a:blip r:embed="rId5"/>
          <a:stretch>
            <a:fillRect/>
          </a:stretch>
        </p:blipFill>
        <p:spPr>
          <a:xfrm>
            <a:off x="1655996" y="2133013"/>
            <a:ext cx="8306959" cy="2534004"/>
          </a:xfrm>
          <a:prstGeom prst="rect">
            <a:avLst/>
          </a:prstGeom>
        </p:spPr>
      </p:pic>
    </p:spTree>
    <p:extLst>
      <p:ext uri="{BB962C8B-B14F-4D97-AF65-F5344CB8AC3E}">
        <p14:creationId xmlns:p14="http://schemas.microsoft.com/office/powerpoint/2010/main" val="2678638539"/>
      </p:ext>
    </p:extLst>
  </p:cSld>
  <p:clrMapOvr>
    <a:masterClrMapping/>
  </p:clrMapOvr>
</p:sld>
</file>

<file path=ppt/theme/theme1.xml><?xml version="1.0" encoding="utf-8"?>
<a:theme xmlns:a="http://schemas.openxmlformats.org/drawingml/2006/main" name="diapo typ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TotalTime>
  <Words>1710</Words>
  <Application>Microsoft Office PowerPoint</Application>
  <PresentationFormat>Grand écran</PresentationFormat>
  <Paragraphs>254</Paragraphs>
  <Slides>39</Slides>
  <Notes>35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All Round Gothic Demi</vt:lpstr>
      <vt:lpstr>Arial</vt:lpstr>
      <vt:lpstr>Arial Narrow</vt:lpstr>
      <vt:lpstr>Calibri</vt:lpstr>
      <vt:lpstr>Nunito</vt:lpstr>
      <vt:lpstr>Wingdings</vt:lpstr>
      <vt:lpstr>diapo type</vt:lpstr>
      <vt:lpstr>décider et agir face aux risques cyber</vt:lpstr>
      <vt:lpstr>Organisation de la séance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Soizic PAUMIER</dc:creator>
  <cp:lastModifiedBy>Damien ALEXANDRE</cp:lastModifiedBy>
  <cp:revision>56</cp:revision>
  <dcterms:created xsi:type="dcterms:W3CDTF">2022-09-14T14:02:55Z</dcterms:created>
  <dcterms:modified xsi:type="dcterms:W3CDTF">2023-05-31T07:40:52Z</dcterms:modified>
</cp:coreProperties>
</file>